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67" r:id="rId2"/>
    <p:sldId id="302" r:id="rId3"/>
    <p:sldId id="277" r:id="rId4"/>
    <p:sldId id="278" r:id="rId5"/>
    <p:sldId id="279" r:id="rId6"/>
    <p:sldId id="280" r:id="rId7"/>
    <p:sldId id="270" r:id="rId8"/>
    <p:sldId id="271" r:id="rId9"/>
    <p:sldId id="272" r:id="rId10"/>
    <p:sldId id="281" r:id="rId11"/>
    <p:sldId id="282" r:id="rId12"/>
    <p:sldId id="286" r:id="rId13"/>
    <p:sldId id="287" r:id="rId14"/>
    <p:sldId id="269" r:id="rId15"/>
    <p:sldId id="257" r:id="rId16"/>
    <p:sldId id="273" r:id="rId17"/>
    <p:sldId id="274" r:id="rId18"/>
    <p:sldId id="275" r:id="rId19"/>
    <p:sldId id="276" r:id="rId20"/>
    <p:sldId id="291" r:id="rId21"/>
    <p:sldId id="292" r:id="rId22"/>
    <p:sldId id="293" r:id="rId23"/>
    <p:sldId id="260" r:id="rId24"/>
    <p:sldId id="263" r:id="rId25"/>
    <p:sldId id="259" r:id="rId26"/>
    <p:sldId id="264" r:id="rId27"/>
    <p:sldId id="294" r:id="rId28"/>
    <p:sldId id="305" r:id="rId29"/>
    <p:sldId id="295" r:id="rId30"/>
    <p:sldId id="299" r:id="rId31"/>
    <p:sldId id="300" r:id="rId32"/>
    <p:sldId id="301" r:id="rId33"/>
    <p:sldId id="296" r:id="rId34"/>
    <p:sldId id="297" r:id="rId35"/>
    <p:sldId id="298" r:id="rId36"/>
    <p:sldId id="304" r:id="rId37"/>
    <p:sldId id="265" r:id="rId38"/>
    <p:sldId id="266" r:id="rId39"/>
    <p:sldId id="306"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C5E954AF-0123-4FFA-9792-36B6C67FE63F}">
          <p14:sldIdLst>
            <p14:sldId id="267"/>
            <p14:sldId id="302"/>
            <p14:sldId id="277"/>
            <p14:sldId id="278"/>
            <p14:sldId id="279"/>
            <p14:sldId id="280"/>
            <p14:sldId id="270"/>
            <p14:sldId id="271"/>
            <p14:sldId id="272"/>
            <p14:sldId id="281"/>
            <p14:sldId id="282"/>
            <p14:sldId id="286"/>
            <p14:sldId id="287"/>
            <p14:sldId id="269"/>
            <p14:sldId id="257"/>
            <p14:sldId id="273"/>
            <p14:sldId id="274"/>
            <p14:sldId id="275"/>
            <p14:sldId id="276"/>
            <p14:sldId id="291"/>
            <p14:sldId id="292"/>
            <p14:sldId id="293"/>
            <p14:sldId id="260"/>
            <p14:sldId id="263"/>
            <p14:sldId id="259"/>
            <p14:sldId id="264"/>
            <p14:sldId id="294"/>
            <p14:sldId id="305"/>
            <p14:sldId id="295"/>
            <p14:sldId id="299"/>
            <p14:sldId id="300"/>
            <p14:sldId id="301"/>
            <p14:sldId id="296"/>
            <p14:sldId id="297"/>
            <p14:sldId id="298"/>
            <p14:sldId id="304"/>
            <p14:sldId id="265"/>
            <p14:sldId id="266"/>
            <p14:sldId id="3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10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06E939E8-8CE8-4A92-99B2-7155D79FB5E1}" type="datetimeFigureOut">
              <a:rPr lang="tr-TR" smtClean="0"/>
              <a:t>20.2.2017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39923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1446462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855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3382792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01601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4156052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1726768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144268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3878687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6E939E8-8CE8-4A92-99B2-7155D79FB5E1}" type="datetimeFigureOut">
              <a:rPr lang="tr-TR" smtClean="0"/>
              <a:t>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269354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6E939E8-8CE8-4A92-99B2-7155D79FB5E1}" type="datetimeFigureOut">
              <a:rPr lang="tr-TR" smtClean="0"/>
              <a:t>20.2.2017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23430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6E939E8-8CE8-4A92-99B2-7155D79FB5E1}" type="datetimeFigureOut">
              <a:rPr lang="tr-TR" smtClean="0"/>
              <a:t>20.2.2017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38587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06E939E8-8CE8-4A92-99B2-7155D79FB5E1}" type="datetimeFigureOut">
              <a:rPr lang="tr-TR" smtClean="0"/>
              <a:t>20.2.2017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19351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939E8-8CE8-4A92-99B2-7155D79FB5E1}" type="datetimeFigureOut">
              <a:rPr lang="tr-TR" smtClean="0"/>
              <a:t>20.2.2017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38827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6E939E8-8CE8-4A92-99B2-7155D79FB5E1}" type="datetimeFigureOut">
              <a:rPr lang="tr-TR" smtClean="0"/>
              <a:t>20.2.2017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9781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6E939E8-8CE8-4A92-99B2-7155D79FB5E1}" type="datetimeFigureOut">
              <a:rPr lang="tr-TR" smtClean="0"/>
              <a:t>20.2.2017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5147C5-3B86-4D1D-92D8-BB62CF6D1BAE}" type="slidenum">
              <a:rPr lang="tr-TR" smtClean="0"/>
              <a:t>‹#›</a:t>
            </a:fld>
            <a:endParaRPr lang="tr-TR"/>
          </a:p>
        </p:txBody>
      </p:sp>
    </p:spTree>
    <p:extLst>
      <p:ext uri="{BB962C8B-B14F-4D97-AF65-F5344CB8AC3E}">
        <p14:creationId xmlns:p14="http://schemas.microsoft.com/office/powerpoint/2010/main" val="231902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6E939E8-8CE8-4A92-99B2-7155D79FB5E1}" type="datetimeFigureOut">
              <a:rPr lang="tr-TR" smtClean="0"/>
              <a:t>20.2.2017</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C5147C5-3B86-4D1D-92D8-BB62CF6D1BAE}" type="slidenum">
              <a:rPr lang="tr-TR" smtClean="0"/>
              <a:t>‹#›</a:t>
            </a:fld>
            <a:endParaRPr lang="tr-TR"/>
          </a:p>
        </p:txBody>
      </p:sp>
    </p:spTree>
    <p:extLst>
      <p:ext uri="{BB962C8B-B14F-4D97-AF65-F5344CB8AC3E}">
        <p14:creationId xmlns:p14="http://schemas.microsoft.com/office/powerpoint/2010/main" val="2337196438"/>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281354"/>
            <a:ext cx="9144000" cy="6414867"/>
          </a:xfrm>
        </p:spPr>
        <p:txBody>
          <a:bodyPr>
            <a:normAutofit/>
          </a:bodyPr>
          <a:lstStyle/>
          <a:p>
            <a:endParaRPr lang="tr-TR" dirty="0"/>
          </a:p>
          <a:p>
            <a:pPr lvl="0" algn="ctr" defTabSz="914400" fontAlgn="base">
              <a:lnSpc>
                <a:spcPts val="5400"/>
              </a:lnSpc>
              <a:spcBef>
                <a:spcPts val="0"/>
              </a:spcBef>
              <a:buClr>
                <a:srgbClr val="ED4747"/>
              </a:buClr>
              <a:buSzTx/>
              <a:tabLst>
                <a:tab pos="0" algn="l"/>
              </a:tabLst>
              <a:defRPr/>
            </a:pPr>
            <a:endParaRPr lang="tr-TR" sz="4400" b="1" i="1" dirty="0">
              <a:solidFill>
                <a:schemeClr val="bg1"/>
              </a:solidFill>
              <a:effectLst>
                <a:outerShdw blurRad="38100" dist="38100" dir="2700000" algn="tl">
                  <a:srgbClr val="000000">
                    <a:alpha val="43137"/>
                  </a:srgbClr>
                </a:outerShdw>
              </a:effectLst>
              <a:latin typeface="Bookman Old Style" pitchFamily="18" charset="0"/>
            </a:endParaRPr>
          </a:p>
          <a:p>
            <a:pPr lvl="0" algn="ctr" defTabSz="914400" fontAlgn="base">
              <a:lnSpc>
                <a:spcPts val="5400"/>
              </a:lnSpc>
              <a:spcBef>
                <a:spcPts val="0"/>
              </a:spcBef>
              <a:buClr>
                <a:srgbClr val="ED4747"/>
              </a:buClr>
              <a:buSzTx/>
              <a:tabLst>
                <a:tab pos="0" algn="l"/>
              </a:tabLst>
              <a:defRPr/>
            </a:pPr>
            <a:r>
              <a:rPr lang="tr-TR" sz="6000" b="1" i="1" dirty="0">
                <a:solidFill>
                  <a:schemeClr val="bg1"/>
                </a:solidFill>
                <a:effectLst>
                  <a:outerShdw blurRad="38100" dist="38100" dir="2700000" algn="tl">
                    <a:srgbClr val="000000">
                      <a:alpha val="43137"/>
                    </a:srgbClr>
                  </a:outerShdw>
                </a:effectLst>
                <a:latin typeface="Bookman Old Style" pitchFamily="18" charset="0"/>
              </a:rPr>
              <a:t>ÖZEL </a:t>
            </a:r>
          </a:p>
          <a:p>
            <a:pPr lvl="0" algn="ctr" defTabSz="914400" fontAlgn="base">
              <a:lnSpc>
                <a:spcPts val="5400"/>
              </a:lnSpc>
              <a:spcBef>
                <a:spcPts val="0"/>
              </a:spcBef>
              <a:buClr>
                <a:srgbClr val="ED4747"/>
              </a:buClr>
              <a:buSzTx/>
              <a:tabLst>
                <a:tab pos="0" algn="l"/>
              </a:tabLst>
              <a:defRPr/>
            </a:pPr>
            <a:endParaRPr lang="tr-TR" sz="6000" b="1" i="1" dirty="0">
              <a:solidFill>
                <a:schemeClr val="bg1"/>
              </a:solidFill>
              <a:effectLst>
                <a:outerShdw blurRad="38100" dist="38100" dir="2700000" algn="tl">
                  <a:srgbClr val="000000">
                    <a:alpha val="43137"/>
                  </a:srgbClr>
                </a:outerShdw>
              </a:effectLst>
              <a:latin typeface="Bookman Old Style" pitchFamily="18" charset="0"/>
            </a:endParaRPr>
          </a:p>
          <a:p>
            <a:pPr lvl="0" algn="ctr" defTabSz="914400" fontAlgn="base">
              <a:lnSpc>
                <a:spcPts val="5400"/>
              </a:lnSpc>
              <a:spcBef>
                <a:spcPts val="0"/>
              </a:spcBef>
              <a:buClr>
                <a:srgbClr val="ED4747"/>
              </a:buClr>
              <a:buSzTx/>
              <a:tabLst>
                <a:tab pos="0" algn="l"/>
              </a:tabLst>
              <a:defRPr/>
            </a:pPr>
            <a:r>
              <a:rPr lang="tr-TR" sz="6000" b="1" i="1" dirty="0">
                <a:solidFill>
                  <a:schemeClr val="bg1"/>
                </a:solidFill>
                <a:effectLst>
                  <a:outerShdw blurRad="38100" dist="38100" dir="2700000" algn="tl">
                    <a:srgbClr val="000000">
                      <a:alpha val="43137"/>
                    </a:srgbClr>
                  </a:outerShdw>
                </a:effectLst>
                <a:latin typeface="Bookman Old Style" pitchFamily="18" charset="0"/>
              </a:rPr>
              <a:t>İNŞAAT İŞLERİ</a:t>
            </a:r>
          </a:p>
          <a:p>
            <a:pPr algn="ctr">
              <a:lnSpc>
                <a:spcPct val="100000"/>
              </a:lnSpc>
              <a:spcBef>
                <a:spcPts val="0"/>
              </a:spcBef>
              <a:spcAft>
                <a:spcPts val="0"/>
              </a:spcAft>
            </a:pPr>
            <a:endParaRPr lang="tr-TR" sz="1050" b="1" i="1" dirty="0">
              <a:solidFill>
                <a:schemeClr val="bg1"/>
              </a:solidFill>
              <a:effectLst>
                <a:outerShdw blurRad="38100" dist="38100" dir="2700000" algn="tl">
                  <a:srgbClr val="000000">
                    <a:alpha val="43137"/>
                  </a:srgbClr>
                </a:outerShdw>
              </a:effectLst>
              <a:latin typeface="Bookman Old Style" pitchFamily="18" charset="0"/>
            </a:endParaRPr>
          </a:p>
          <a:p>
            <a:pPr algn="ctr">
              <a:lnSpc>
                <a:spcPct val="100000"/>
              </a:lnSpc>
              <a:spcBef>
                <a:spcPts val="0"/>
              </a:spcBef>
              <a:spcAft>
                <a:spcPts val="0"/>
              </a:spcAft>
            </a:pPr>
            <a:endParaRPr lang="tr-TR" sz="1050" b="1" i="1" dirty="0">
              <a:solidFill>
                <a:schemeClr val="bg1"/>
              </a:solidFill>
              <a:effectLst>
                <a:outerShdw blurRad="38100" dist="38100" dir="2700000" algn="tl">
                  <a:srgbClr val="000000">
                    <a:alpha val="43137"/>
                  </a:srgbClr>
                </a:outerShdw>
              </a:effectLst>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r>
              <a:rPr lang="tr-TR" sz="2400" b="1" dirty="0">
                <a:solidFill>
                  <a:schemeClr val="bg1"/>
                </a:solidFill>
                <a:latin typeface="Bookman Old Style" pitchFamily="18" charset="0"/>
              </a:rPr>
              <a:t>YMM </a:t>
            </a:r>
          </a:p>
          <a:p>
            <a:pPr lvl="0" algn="ctr" defTabSz="914400" fontAlgn="base">
              <a:lnSpc>
                <a:spcPts val="5400"/>
              </a:lnSpc>
              <a:spcBef>
                <a:spcPct val="0"/>
              </a:spcBef>
              <a:spcAft>
                <a:spcPts val="0"/>
              </a:spcAft>
              <a:buClr>
                <a:srgbClr val="ED4747"/>
              </a:buClr>
              <a:buSzTx/>
              <a:tabLst>
                <a:tab pos="0" algn="l"/>
              </a:tabLst>
              <a:defRPr/>
            </a:pPr>
            <a:r>
              <a:rPr lang="tr-TR" sz="2400" b="1" dirty="0">
                <a:solidFill>
                  <a:schemeClr val="bg1"/>
                </a:solidFill>
                <a:latin typeface="Bookman Old Style" pitchFamily="18" charset="0"/>
              </a:rPr>
              <a:t>Murat ALTUNSABAK</a:t>
            </a:r>
            <a:endParaRPr lang="tr-TR" sz="2400" b="1" i="1" dirty="0">
              <a:solidFill>
                <a:schemeClr val="bg1"/>
              </a:solidFill>
              <a:effectLst>
                <a:outerShdw blurRad="38100" dist="38100" dir="2700000" algn="tl">
                  <a:srgbClr val="FFFFFF"/>
                </a:outerShdw>
              </a:effectLst>
              <a:latin typeface="Bookman Old Style" pitchFamily="18" charset="0"/>
            </a:endParaRPr>
          </a:p>
          <a:p>
            <a:pPr lvl="0" algn="ctr" defTabSz="914400" fontAlgn="base">
              <a:spcBef>
                <a:spcPct val="0"/>
              </a:spcBef>
              <a:spcAft>
                <a:spcPct val="0"/>
              </a:spcAft>
              <a:buClr>
                <a:srgbClr val="ED4747"/>
              </a:buClr>
              <a:buSzTx/>
              <a:tabLst>
                <a:tab pos="0" algn="l"/>
              </a:tabLst>
            </a:pPr>
            <a:endParaRPr lang="tr-TR" sz="1100" b="1" i="1" u="sng" dirty="0">
              <a:solidFill>
                <a:schemeClr val="bg1"/>
              </a:solidFill>
              <a:latin typeface="Arial" charset="0"/>
            </a:endParaRPr>
          </a:p>
          <a:p>
            <a:pPr lvl="0" algn="ctr" defTabSz="914400" fontAlgn="base">
              <a:spcBef>
                <a:spcPct val="0"/>
              </a:spcBef>
              <a:spcAft>
                <a:spcPct val="0"/>
              </a:spcAft>
              <a:buClr>
                <a:srgbClr val="ED4747"/>
              </a:buClr>
              <a:buSzTx/>
              <a:tabLst>
                <a:tab pos="0" algn="l"/>
              </a:tabLst>
            </a:pPr>
            <a:endParaRPr lang="tr-TR" sz="1100" b="1" i="1" u="sng" dirty="0">
              <a:solidFill>
                <a:schemeClr val="bg1"/>
              </a:solidFill>
              <a:latin typeface="Arial" charset="0"/>
            </a:endParaRPr>
          </a:p>
          <a:p>
            <a:pPr lvl="0" algn="ctr" defTabSz="914400" fontAlgn="base">
              <a:spcBef>
                <a:spcPct val="0"/>
              </a:spcBef>
              <a:spcAft>
                <a:spcPct val="0"/>
              </a:spcAft>
              <a:buClr>
                <a:srgbClr val="ED4747"/>
              </a:buClr>
              <a:buSzTx/>
              <a:tabLst>
                <a:tab pos="0" algn="l"/>
              </a:tabLst>
            </a:pPr>
            <a:r>
              <a:rPr lang="tr-TR" sz="2400" b="1" i="1" u="sng" dirty="0">
                <a:solidFill>
                  <a:schemeClr val="bg1"/>
                </a:solidFill>
                <a:latin typeface="Arial" charset="0"/>
              </a:rPr>
              <a:t>18 Şubat 2017</a:t>
            </a:r>
          </a:p>
          <a:p>
            <a:pPr algn="just"/>
            <a:endParaRPr lang="tr-TR" dirty="0"/>
          </a:p>
          <a:p>
            <a:endParaRPr lang="tr-TR" dirty="0"/>
          </a:p>
        </p:txBody>
      </p:sp>
    </p:spTree>
    <p:extLst>
      <p:ext uri="{BB962C8B-B14F-4D97-AF65-F5344CB8AC3E}">
        <p14:creationId xmlns:p14="http://schemas.microsoft.com/office/powerpoint/2010/main" val="21556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8538" y="351692"/>
            <a:ext cx="10515600" cy="858130"/>
          </a:xfrm>
        </p:spPr>
        <p:txBody>
          <a:bodyPr>
            <a:normAutofit fontScale="90000"/>
          </a:bodyPr>
          <a:lstStyle/>
          <a:p>
            <a:r>
              <a:rPr lang="fi-FI" b="1" dirty="0"/>
              <a:t>ARSANIN SATIN ALINMASI DURUMUNDA KAYIT</a:t>
            </a:r>
            <a:br>
              <a:rPr lang="fi-FI" dirty="0"/>
            </a:br>
            <a:endParaRPr lang="tr-TR" dirty="0"/>
          </a:p>
        </p:txBody>
      </p:sp>
      <p:sp>
        <p:nvSpPr>
          <p:cNvPr id="3" name="İçerik Yer Tutucusu 2"/>
          <p:cNvSpPr>
            <a:spLocks noGrp="1"/>
          </p:cNvSpPr>
          <p:nvPr>
            <p:ph idx="1"/>
          </p:nvPr>
        </p:nvSpPr>
        <p:spPr>
          <a:xfrm>
            <a:off x="655320" y="1209822"/>
            <a:ext cx="10515600" cy="5542670"/>
          </a:xfrm>
        </p:spPr>
        <p:txBody>
          <a:bodyPr>
            <a:normAutofit/>
          </a:bodyPr>
          <a:lstStyle/>
          <a:p>
            <a:pPr marL="0" indent="0">
              <a:buNone/>
            </a:pPr>
            <a:r>
              <a:rPr lang="tr-TR" dirty="0"/>
              <a:t>	</a:t>
            </a:r>
            <a:r>
              <a:rPr lang="tr-TR" b="1" dirty="0"/>
              <a:t>İnşaat yapılacak arsayı kat karşılığı değil de, Vergi mükellefiyeti  olmayan gerçek kişilerden satın alınması durumunda tapu satış senedine göre ve eğer mümkünse gider pusulası düzenleyerek kayıt yapmak gerekir. </a:t>
            </a:r>
          </a:p>
          <a:p>
            <a:pPr marL="0" indent="0">
              <a:buNone/>
            </a:pPr>
            <a:r>
              <a:rPr lang="tr-TR" b="1" dirty="0"/>
              <a:t>(Örnek: Arsayı A şahsından 2.000.000.-TL’ye Kredi çekerek satın almış olsaydık;</a:t>
            </a:r>
          </a:p>
          <a:p>
            <a:pPr marL="0" indent="0">
              <a:buNone/>
            </a:pPr>
            <a:r>
              <a:rPr lang="tr-TR" b="1" dirty="0"/>
              <a:t>	_______________ Arsa Alış Kaydı _______________________</a:t>
            </a:r>
          </a:p>
          <a:p>
            <a:pPr marL="0" indent="0">
              <a:buNone/>
            </a:pPr>
            <a:r>
              <a:rPr lang="tr-TR" b="1" dirty="0"/>
              <a:t>	</a:t>
            </a:r>
            <a:r>
              <a:rPr lang="it-IT" b="1" dirty="0"/>
              <a:t>250- ARSA VE ARAZİLER HS. </a:t>
            </a:r>
            <a:r>
              <a:rPr lang="tr-TR" b="1" dirty="0"/>
              <a:t> 2000.000-</a:t>
            </a:r>
            <a:endParaRPr lang="it-IT" b="1" dirty="0"/>
          </a:p>
          <a:p>
            <a:pPr marL="914400" lvl="2" indent="0">
              <a:buNone/>
            </a:pPr>
            <a:r>
              <a:rPr lang="tr-TR" b="1" dirty="0"/>
              <a:t>		   </a:t>
            </a:r>
            <a:r>
              <a:rPr lang="tr-TR" sz="2000" b="1" dirty="0"/>
              <a:t>300 BANKA KREDİLERİ  2000.000-</a:t>
            </a:r>
          </a:p>
          <a:p>
            <a:pPr marL="0" indent="0">
              <a:buNone/>
            </a:pPr>
            <a:r>
              <a:rPr lang="tr-TR" b="1" dirty="0"/>
              <a:t>	_____________ İnşaat Ruhsatı Alınınca Yapılacak Kayıt______________________</a:t>
            </a:r>
          </a:p>
          <a:p>
            <a:pPr marL="457200" lvl="1" indent="0">
              <a:buNone/>
            </a:pPr>
            <a:r>
              <a:rPr lang="tr-TR" b="1" dirty="0"/>
              <a:t>	</a:t>
            </a:r>
            <a:r>
              <a:rPr lang="sv-SE" b="1" dirty="0"/>
              <a:t>151- YARI MAMULLER HS. </a:t>
            </a:r>
            <a:r>
              <a:rPr lang="tr-TR" b="1" dirty="0"/>
              <a:t>               2.0</a:t>
            </a:r>
            <a:r>
              <a:rPr lang="sv-SE" b="1" dirty="0"/>
              <a:t>00.000.-</a:t>
            </a:r>
          </a:p>
          <a:p>
            <a:pPr marL="0" indent="0">
              <a:buNone/>
            </a:pPr>
            <a:r>
              <a:rPr lang="tr-TR" b="1" dirty="0"/>
              <a:t>		</a:t>
            </a:r>
            <a:r>
              <a:rPr lang="it-IT" b="1" dirty="0"/>
              <a:t>15</a:t>
            </a:r>
            <a:r>
              <a:rPr lang="tr-TR" b="1" dirty="0"/>
              <a:t>1 </a:t>
            </a:r>
            <a:r>
              <a:rPr lang="it-IT" b="1" dirty="0"/>
              <a:t> 0</a:t>
            </a:r>
            <a:r>
              <a:rPr lang="tr-TR" b="1" dirty="0"/>
              <a:t>1</a:t>
            </a:r>
            <a:r>
              <a:rPr lang="it-IT" b="1" dirty="0"/>
              <a:t> Arsa Payı</a:t>
            </a:r>
          </a:p>
          <a:p>
            <a:pPr marL="0" indent="0">
              <a:buNone/>
            </a:pPr>
            <a:r>
              <a:rPr lang="tr-TR" b="1" dirty="0"/>
              <a:t>				</a:t>
            </a:r>
            <a:r>
              <a:rPr lang="it-IT" b="1" dirty="0"/>
              <a:t>250- ARSA VE ARAZİLER HS. </a:t>
            </a:r>
            <a:r>
              <a:rPr lang="tr-TR" b="1" dirty="0"/>
              <a:t>              2.000</a:t>
            </a:r>
            <a:r>
              <a:rPr lang="it-IT" b="1" dirty="0"/>
              <a:t>.000.-</a:t>
            </a:r>
            <a:endParaRPr lang="tr-TR" b="1" dirty="0"/>
          </a:p>
        </p:txBody>
      </p:sp>
    </p:spTree>
    <p:extLst>
      <p:ext uri="{BB962C8B-B14F-4D97-AF65-F5344CB8AC3E}">
        <p14:creationId xmlns:p14="http://schemas.microsoft.com/office/powerpoint/2010/main" val="3548565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0823917" cy="1941977"/>
          </a:xfrm>
        </p:spPr>
        <p:txBody>
          <a:bodyPr>
            <a:normAutofit fontScale="90000"/>
          </a:bodyPr>
          <a:lstStyle/>
          <a:p>
            <a:pPr algn="just"/>
            <a:r>
              <a:rPr lang="tr-TR" sz="2800" cap="none" dirty="0"/>
              <a:t>	</a:t>
            </a:r>
            <a:r>
              <a:rPr lang="tr-TR" sz="2800" b="1" cap="none" dirty="0"/>
              <a:t>inşaat yapılacak arsanın, işletmesinde kayıtlı gerçek kişi veya  kurumdan alınması halinde , doğal olarak tapu senedine bağlı olarak  satış bedeli + % 18 </a:t>
            </a:r>
            <a:r>
              <a:rPr lang="tr-TR" sz="2800" b="1" cap="none" dirty="0" err="1"/>
              <a:t>kdv</a:t>
            </a:r>
            <a:r>
              <a:rPr lang="tr-TR" sz="2800" b="1" cap="none" dirty="0"/>
              <a:t> fatura düzenleneceğinden burada fatura  bilgilerine göre kayıt yapmamız gerekiyor </a:t>
            </a:r>
          </a:p>
        </p:txBody>
      </p:sp>
      <p:sp>
        <p:nvSpPr>
          <p:cNvPr id="3" name="İçerik Yer Tutucusu 2"/>
          <p:cNvSpPr>
            <a:spLocks noGrp="1"/>
          </p:cNvSpPr>
          <p:nvPr>
            <p:ph idx="1"/>
          </p:nvPr>
        </p:nvSpPr>
        <p:spPr>
          <a:xfrm>
            <a:off x="838200" y="2458387"/>
            <a:ext cx="10515600" cy="4181563"/>
          </a:xfrm>
        </p:spPr>
        <p:txBody>
          <a:bodyPr>
            <a:normAutofit/>
          </a:bodyPr>
          <a:lstStyle/>
          <a:p>
            <a:pPr marL="0" indent="0">
              <a:buNone/>
            </a:pPr>
            <a:r>
              <a:rPr lang="tr-TR" dirty="0"/>
              <a:t>	----------------------------------</a:t>
            </a:r>
            <a:r>
              <a:rPr lang="tr-TR" b="1" dirty="0"/>
              <a:t>Arsa Alış Kaydı _______________________</a:t>
            </a:r>
          </a:p>
          <a:p>
            <a:pPr marL="0" indent="0">
              <a:buNone/>
            </a:pPr>
            <a:r>
              <a:rPr lang="tr-TR" b="1" dirty="0"/>
              <a:t>	</a:t>
            </a:r>
            <a:r>
              <a:rPr lang="it-IT" b="1" dirty="0"/>
              <a:t>250- ARSA VE ARAZİLER HS. </a:t>
            </a:r>
            <a:r>
              <a:rPr lang="tr-TR" b="1" dirty="0"/>
              <a:t>	                  1.000.000-</a:t>
            </a:r>
            <a:endParaRPr lang="it-IT" b="1" dirty="0"/>
          </a:p>
          <a:p>
            <a:pPr marL="0" indent="0">
              <a:buNone/>
            </a:pPr>
            <a:r>
              <a:rPr lang="tr-TR" b="1" dirty="0"/>
              <a:t>	191- İNDİRİLECEK KDV 						  180.000-</a:t>
            </a:r>
          </a:p>
          <a:p>
            <a:pPr marL="0" lvl="3" indent="0">
              <a:buNone/>
            </a:pPr>
            <a:r>
              <a:rPr lang="tr-TR" sz="2000" b="1" dirty="0"/>
              <a:t>				   300-BANKA KREDİLERİ		 		    	   1.000.000-</a:t>
            </a:r>
          </a:p>
          <a:p>
            <a:pPr marL="0" lvl="3" indent="0">
              <a:buNone/>
            </a:pPr>
            <a:r>
              <a:rPr lang="tr-TR" sz="2000" b="1" dirty="0"/>
              <a:t>				   102- BANKALAR						              180.000-</a:t>
            </a:r>
          </a:p>
          <a:p>
            <a:r>
              <a:rPr lang="tr-TR" b="1" dirty="0"/>
              <a:t>_____________ İnşaat Ruhsatı Alınınca Yapılacak Kayıt ______________________</a:t>
            </a:r>
          </a:p>
          <a:p>
            <a:pPr marL="0" indent="0">
              <a:buNone/>
            </a:pPr>
            <a:r>
              <a:rPr lang="tr-TR" b="1" dirty="0"/>
              <a:t>	</a:t>
            </a:r>
            <a:r>
              <a:rPr lang="sv-SE" b="1" dirty="0"/>
              <a:t>151- YARI MAMULLER HS.</a:t>
            </a:r>
            <a:r>
              <a:rPr lang="tr-TR" b="1" dirty="0"/>
              <a:t>                       1.0</a:t>
            </a:r>
            <a:r>
              <a:rPr lang="sv-SE" b="1" dirty="0"/>
              <a:t>00.000-</a:t>
            </a:r>
          </a:p>
          <a:p>
            <a:pPr marL="0" indent="0">
              <a:buNone/>
            </a:pPr>
            <a:r>
              <a:rPr lang="tr-TR" b="1" dirty="0"/>
              <a:t>	</a:t>
            </a:r>
            <a:r>
              <a:rPr lang="it-IT" b="1" dirty="0"/>
              <a:t>151 01 01 Arsa Payı</a:t>
            </a:r>
          </a:p>
          <a:p>
            <a:pPr marL="0" indent="0">
              <a:buNone/>
            </a:pPr>
            <a:r>
              <a:rPr lang="tr-TR" b="1" dirty="0"/>
              <a:t>				</a:t>
            </a:r>
            <a:r>
              <a:rPr lang="it-IT" b="1" dirty="0"/>
              <a:t>250- ARSA VE ARAZİLER HS. </a:t>
            </a:r>
            <a:r>
              <a:rPr lang="tr-TR" b="1" dirty="0"/>
              <a:t>                           1.0</a:t>
            </a:r>
            <a:r>
              <a:rPr lang="it-IT" b="1" dirty="0"/>
              <a:t>00.000</a:t>
            </a:r>
            <a:r>
              <a:rPr lang="tr-TR" b="1" dirty="0"/>
              <a:t>-</a:t>
            </a:r>
          </a:p>
        </p:txBody>
      </p:sp>
    </p:spTree>
    <p:extLst>
      <p:ext uri="{BB962C8B-B14F-4D97-AF65-F5344CB8AC3E}">
        <p14:creationId xmlns:p14="http://schemas.microsoft.com/office/powerpoint/2010/main" val="3538672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38200" y="407963"/>
            <a:ext cx="4033603" cy="5769000"/>
          </a:xfrm>
        </p:spPr>
        <p:txBody>
          <a:bodyPr>
            <a:normAutofit fontScale="85000" lnSpcReduction="20000"/>
          </a:bodyPr>
          <a:lstStyle/>
          <a:p>
            <a:pPr marL="0" indent="0" algn="just">
              <a:buNone/>
            </a:pPr>
            <a:r>
              <a:rPr lang="tr-TR" sz="2600" dirty="0"/>
              <a:t>	Muhasebe Sistemi Uygulama Genel Tebliğine göre; satış amaçlı inşaat işlerinin, imalat muhasebesine uygun olarak muhasebeleştirilmesi gerekmektedir.</a:t>
            </a:r>
          </a:p>
          <a:p>
            <a:pPr marL="0" indent="0" algn="just">
              <a:buNone/>
            </a:pPr>
            <a:endParaRPr lang="tr-TR" sz="1800" dirty="0"/>
          </a:p>
          <a:p>
            <a:pPr marL="0" indent="0" algn="just">
              <a:buNone/>
            </a:pPr>
            <a:endParaRPr lang="tr-TR" sz="1800" dirty="0"/>
          </a:p>
          <a:p>
            <a:pPr marL="0" indent="0" algn="just">
              <a:buNone/>
            </a:pPr>
            <a:r>
              <a:rPr lang="tr-TR" dirty="0"/>
              <a:t>	</a:t>
            </a:r>
            <a:r>
              <a:rPr lang="tr-TR" sz="2600" dirty="0"/>
              <a:t>Bu kapsamda bilanço  esasına göre defter tutan   işletmelerde muhasebe alt hesaplarının yandaki gibi   açılması önerilmektedir.</a:t>
            </a:r>
          </a:p>
        </p:txBody>
      </p:sp>
      <p:sp>
        <p:nvSpPr>
          <p:cNvPr id="4" name="İçerik Yer Tutucusu 3"/>
          <p:cNvSpPr>
            <a:spLocks noGrp="1"/>
          </p:cNvSpPr>
          <p:nvPr>
            <p:ph sz="half" idx="2"/>
          </p:nvPr>
        </p:nvSpPr>
        <p:spPr>
          <a:xfrm>
            <a:off x="5786202" y="407963"/>
            <a:ext cx="5059989" cy="5769000"/>
          </a:xfrm>
        </p:spPr>
        <p:txBody>
          <a:bodyPr>
            <a:normAutofit fontScale="85000" lnSpcReduction="20000"/>
          </a:bodyPr>
          <a:lstStyle/>
          <a:p>
            <a:pPr marL="0" indent="0">
              <a:buNone/>
            </a:pPr>
            <a:r>
              <a:rPr lang="tr-TR" dirty="0"/>
              <a:t>Malzeme Alımı:</a:t>
            </a:r>
          </a:p>
          <a:p>
            <a:pPr marL="0" indent="0">
              <a:buNone/>
            </a:pPr>
            <a:r>
              <a:rPr lang="tr-TR" b="1" dirty="0"/>
              <a:t>	</a:t>
            </a:r>
            <a:r>
              <a:rPr lang="es-ES" b="1" dirty="0"/>
              <a:t>150 İLK MADDE VE MALZEME</a:t>
            </a:r>
          </a:p>
          <a:p>
            <a:pPr marL="0" indent="0">
              <a:buNone/>
            </a:pPr>
            <a:r>
              <a:rPr lang="tr-TR" dirty="0"/>
              <a:t>	150.01 Demir Alışları</a:t>
            </a:r>
          </a:p>
          <a:p>
            <a:pPr marL="0" indent="0">
              <a:buNone/>
            </a:pPr>
            <a:r>
              <a:rPr lang="tr-TR" dirty="0"/>
              <a:t>	150.02 Çimento Alışları</a:t>
            </a:r>
          </a:p>
          <a:p>
            <a:pPr marL="0" indent="0">
              <a:buNone/>
            </a:pPr>
            <a:r>
              <a:rPr lang="tr-TR" dirty="0"/>
              <a:t>	150.03 Tuğla Alışları</a:t>
            </a:r>
          </a:p>
          <a:p>
            <a:pPr marL="0" indent="0">
              <a:buNone/>
            </a:pPr>
            <a:r>
              <a:rPr lang="tr-TR" dirty="0"/>
              <a:t>İnşaat/İmalat İşlemleri</a:t>
            </a:r>
          </a:p>
          <a:p>
            <a:pPr marL="0" indent="0">
              <a:buNone/>
            </a:pPr>
            <a:r>
              <a:rPr lang="tr-TR" b="1" dirty="0"/>
              <a:t>	</a:t>
            </a:r>
            <a:r>
              <a:rPr lang="da-DK" b="1" dirty="0"/>
              <a:t>710 İLK MADDE VE MALZEME GİDERLERİ</a:t>
            </a:r>
          </a:p>
          <a:p>
            <a:pPr marL="0" indent="0">
              <a:buNone/>
            </a:pPr>
            <a:r>
              <a:rPr lang="tr-TR" dirty="0"/>
              <a:t>	710.01.01 Demir</a:t>
            </a:r>
          </a:p>
          <a:p>
            <a:pPr marL="0" indent="0">
              <a:buNone/>
            </a:pPr>
            <a:r>
              <a:rPr lang="tr-TR" dirty="0"/>
              <a:t>	710.01.02 Hazır Beton</a:t>
            </a:r>
          </a:p>
          <a:p>
            <a:pPr marL="0" indent="0">
              <a:buNone/>
            </a:pPr>
            <a:r>
              <a:rPr lang="tr-TR" dirty="0"/>
              <a:t>	710.01.03 Tuğla</a:t>
            </a:r>
          </a:p>
          <a:p>
            <a:pPr marL="0" indent="0">
              <a:buNone/>
            </a:pPr>
            <a:r>
              <a:rPr lang="tr-TR" b="1" dirty="0"/>
              <a:t>	720 DİREKT İŞÇİLİK GİDERLERİ</a:t>
            </a:r>
          </a:p>
          <a:p>
            <a:pPr marL="0" indent="0">
              <a:buNone/>
            </a:pPr>
            <a:r>
              <a:rPr lang="tr-TR" dirty="0"/>
              <a:t>	720.01.01 Esas Ücretler</a:t>
            </a:r>
          </a:p>
          <a:p>
            <a:pPr marL="0" indent="0">
              <a:buNone/>
            </a:pPr>
            <a:r>
              <a:rPr lang="tr-TR" dirty="0"/>
              <a:t>	720.01.02 İşveren Payları</a:t>
            </a:r>
          </a:p>
          <a:p>
            <a:pPr marL="0" indent="0">
              <a:buNone/>
            </a:pPr>
            <a:r>
              <a:rPr lang="tr-TR" b="1" dirty="0"/>
              <a:t>	730 GENEL ÜRETİM GİDERLERİ</a:t>
            </a:r>
          </a:p>
          <a:p>
            <a:pPr marL="0" indent="0">
              <a:buNone/>
            </a:pPr>
            <a:r>
              <a:rPr lang="tr-TR" dirty="0"/>
              <a:t>	730.01.01 Elektrik Giderleri</a:t>
            </a:r>
          </a:p>
          <a:p>
            <a:pPr marL="0" indent="0">
              <a:buNone/>
            </a:pPr>
            <a:r>
              <a:rPr lang="tr-TR" dirty="0"/>
              <a:t>	730.01.02 Amortisman Giderleri</a:t>
            </a:r>
          </a:p>
          <a:p>
            <a:pPr marL="0" indent="0">
              <a:buNone/>
            </a:pPr>
            <a:r>
              <a:rPr lang="tr-TR" dirty="0"/>
              <a:t>	730.01.03 Araç Bakımı Giderleri</a:t>
            </a:r>
          </a:p>
        </p:txBody>
      </p:sp>
    </p:spTree>
    <p:extLst>
      <p:ext uri="{BB962C8B-B14F-4D97-AF65-F5344CB8AC3E}">
        <p14:creationId xmlns:p14="http://schemas.microsoft.com/office/powerpoint/2010/main" val="1783588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838200" y="506436"/>
            <a:ext cx="5181600" cy="6104225"/>
          </a:xfrm>
        </p:spPr>
        <p:txBody>
          <a:bodyPr/>
          <a:lstStyle/>
          <a:p>
            <a:pPr marL="0" indent="0" algn="ctr">
              <a:buNone/>
            </a:pPr>
            <a:r>
              <a:rPr lang="tr-TR" dirty="0"/>
              <a:t>	</a:t>
            </a:r>
            <a:r>
              <a:rPr lang="tr-TR" sz="2800" b="1" dirty="0"/>
              <a:t>Devam </a:t>
            </a:r>
            <a:r>
              <a:rPr lang="tr-TR" sz="3200" b="1" dirty="0"/>
              <a:t>Eden</a:t>
            </a:r>
            <a:r>
              <a:rPr lang="tr-TR" sz="2800" b="1" dirty="0"/>
              <a:t> İnşaat</a:t>
            </a:r>
          </a:p>
          <a:p>
            <a:pPr marL="0" indent="0" algn="ctr">
              <a:buNone/>
            </a:pPr>
            <a:r>
              <a:rPr lang="tr-TR" sz="2800" b="1" dirty="0"/>
              <a:t> Maliyetleri:</a:t>
            </a:r>
          </a:p>
          <a:p>
            <a:pPr marL="0" indent="0">
              <a:buNone/>
            </a:pPr>
            <a:r>
              <a:rPr lang="tr-TR" sz="2800" dirty="0"/>
              <a:t>151.01.01 Arsa Payı Maliyeti</a:t>
            </a:r>
          </a:p>
          <a:p>
            <a:pPr marL="0" indent="0">
              <a:buNone/>
            </a:pPr>
            <a:r>
              <a:rPr lang="tr-TR" sz="2800" dirty="0"/>
              <a:t>151.01.02 İnşaat Maliyeti</a:t>
            </a:r>
          </a:p>
        </p:txBody>
      </p:sp>
      <p:sp>
        <p:nvSpPr>
          <p:cNvPr id="4" name="İçerik Yer Tutucusu 3"/>
          <p:cNvSpPr>
            <a:spLocks noGrp="1"/>
          </p:cNvSpPr>
          <p:nvPr>
            <p:ph sz="half" idx="2"/>
          </p:nvPr>
        </p:nvSpPr>
        <p:spPr>
          <a:xfrm>
            <a:off x="6172199" y="506437"/>
            <a:ext cx="5610069" cy="5670526"/>
          </a:xfrm>
        </p:spPr>
        <p:txBody>
          <a:bodyPr/>
          <a:lstStyle/>
          <a:p>
            <a:pPr marL="0" indent="0" algn="ctr">
              <a:buNone/>
            </a:pPr>
            <a:r>
              <a:rPr lang="tr-TR" dirty="0"/>
              <a:t>	</a:t>
            </a:r>
          </a:p>
          <a:p>
            <a:pPr marL="0" indent="0" algn="ctr">
              <a:buNone/>
            </a:pPr>
            <a:r>
              <a:rPr lang="tr-TR" sz="2800" b="1" dirty="0"/>
              <a:t>Biten Bağımsız Birimlerin</a:t>
            </a:r>
          </a:p>
          <a:p>
            <a:pPr marL="0" indent="0" algn="ctr">
              <a:buNone/>
            </a:pPr>
            <a:r>
              <a:rPr lang="tr-TR" sz="2800" b="1" dirty="0"/>
              <a:t>	Maliyetleri:</a:t>
            </a:r>
          </a:p>
          <a:p>
            <a:pPr marL="0" indent="0">
              <a:buNone/>
            </a:pPr>
            <a:r>
              <a:rPr lang="tr-TR" sz="2800" dirty="0"/>
              <a:t>	152.01.01 Konut Maliyetleri</a:t>
            </a:r>
          </a:p>
          <a:p>
            <a:pPr marL="0" indent="0">
              <a:buNone/>
            </a:pPr>
            <a:r>
              <a:rPr lang="tr-TR" sz="2800" dirty="0"/>
              <a:t>	152.01.02 İşyeri Maliyetleri</a:t>
            </a:r>
            <a:endParaRPr lang="tr-TR" dirty="0"/>
          </a:p>
        </p:txBody>
      </p:sp>
    </p:spTree>
    <p:extLst>
      <p:ext uri="{BB962C8B-B14F-4D97-AF65-F5344CB8AC3E}">
        <p14:creationId xmlns:p14="http://schemas.microsoft.com/office/powerpoint/2010/main" val="3957343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06437"/>
          </a:xfrm>
        </p:spPr>
        <p:txBody>
          <a:bodyPr>
            <a:normAutofit fontScale="90000"/>
          </a:bodyPr>
          <a:lstStyle/>
          <a:p>
            <a:pPr algn="ctr"/>
            <a:r>
              <a:rPr lang="tr-TR" b="1" dirty="0"/>
              <a:t>GENEL ÜRETİM GİDERİ</a:t>
            </a:r>
          </a:p>
        </p:txBody>
      </p:sp>
      <p:sp>
        <p:nvSpPr>
          <p:cNvPr id="3" name="Alt Başlık 2"/>
          <p:cNvSpPr>
            <a:spLocks noGrp="1"/>
          </p:cNvSpPr>
          <p:nvPr>
            <p:ph type="subTitle" idx="1"/>
          </p:nvPr>
        </p:nvSpPr>
        <p:spPr>
          <a:xfrm>
            <a:off x="1524000" y="1828800"/>
            <a:ext cx="9144000" cy="4867421"/>
          </a:xfrm>
        </p:spPr>
        <p:txBody>
          <a:bodyPr>
            <a:normAutofit/>
          </a:bodyPr>
          <a:lstStyle/>
          <a:p>
            <a:endParaRPr lang="tr-TR" dirty="0"/>
          </a:p>
          <a:p>
            <a:pPr algn="just"/>
            <a:r>
              <a:rPr lang="tr-TR" b="1" dirty="0"/>
              <a:t>	Müteahhit  firma Proje Çizim Bedeli Olarak Mimar ve Mühendislere 10.000 TL + % 18 KDV 1.800 Serbest Meslek Stopajı Olarak 2.000 TL Kesildi Geri Kalan 9.800 TL Ödendi. </a:t>
            </a:r>
          </a:p>
          <a:p>
            <a:pPr algn="just"/>
            <a:endParaRPr lang="tr-TR" b="1" dirty="0"/>
          </a:p>
          <a:p>
            <a:pPr algn="just"/>
            <a:r>
              <a:rPr lang="tr-TR" b="1" dirty="0"/>
              <a:t>730 GENEL ÜRETİM GİDERLERİ          10.000</a:t>
            </a:r>
            <a:endParaRPr lang="tr-TR" dirty="0"/>
          </a:p>
          <a:p>
            <a:pPr algn="just"/>
            <a:r>
              <a:rPr lang="tr-TR" dirty="0"/>
              <a:t>730 01 Bahçe Mah. Apt. İnşaatı </a:t>
            </a:r>
          </a:p>
          <a:p>
            <a:pPr algn="just"/>
            <a:r>
              <a:rPr lang="tr-TR" dirty="0"/>
              <a:t>730.01.40 Proje Giderleri </a:t>
            </a:r>
          </a:p>
          <a:p>
            <a:pPr algn="just"/>
            <a:r>
              <a:rPr lang="tr-TR" b="1" dirty="0"/>
              <a:t>191 İNDİRİLECEK KDV                         1.800</a:t>
            </a:r>
            <a:endParaRPr lang="tr-TR" dirty="0"/>
          </a:p>
          <a:p>
            <a:pPr algn="just"/>
            <a:r>
              <a:rPr lang="tr-TR" b="1" dirty="0"/>
              <a:t>				100 KASA                                           9.800</a:t>
            </a:r>
            <a:endParaRPr lang="tr-TR" dirty="0"/>
          </a:p>
          <a:p>
            <a:pPr algn="just"/>
            <a:r>
              <a:rPr lang="tr-TR" b="1" dirty="0"/>
              <a:t>				360 ÖDENECEK VERGİLER </a:t>
            </a:r>
            <a:r>
              <a:rPr lang="tr-TR" dirty="0"/>
              <a:t>	         </a:t>
            </a:r>
            <a:r>
              <a:rPr lang="tr-TR" b="1" dirty="0"/>
              <a:t>2.000</a:t>
            </a:r>
          </a:p>
          <a:p>
            <a:pPr algn="just"/>
            <a:endParaRPr lang="tr-TR" dirty="0"/>
          </a:p>
          <a:p>
            <a:endParaRPr lang="tr-TR" dirty="0"/>
          </a:p>
        </p:txBody>
      </p:sp>
    </p:spTree>
    <p:extLst>
      <p:ext uri="{BB962C8B-B14F-4D97-AF65-F5344CB8AC3E}">
        <p14:creationId xmlns:p14="http://schemas.microsoft.com/office/powerpoint/2010/main" val="275911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96948"/>
            <a:ext cx="10515600" cy="5980015"/>
          </a:xfrm>
        </p:spPr>
        <p:txBody>
          <a:bodyPr>
            <a:normAutofit/>
          </a:bodyPr>
          <a:lstStyle/>
          <a:p>
            <a:endParaRPr lang="tr-TR" dirty="0"/>
          </a:p>
          <a:p>
            <a:pPr marL="0" indent="0" algn="ctr">
              <a:buNone/>
            </a:pPr>
            <a:r>
              <a:rPr lang="tr-TR" b="1" dirty="0"/>
              <a:t>GENEL ÜRETİM VE GENEL YÖNETİM GİDERLERİ</a:t>
            </a:r>
          </a:p>
          <a:p>
            <a:pPr marL="0" indent="0">
              <a:buNone/>
            </a:pPr>
            <a:r>
              <a:rPr lang="tr-TR" dirty="0"/>
              <a:t> 	</a:t>
            </a:r>
            <a:r>
              <a:rPr lang="tr-TR" b="1" dirty="0"/>
              <a:t>Örnek:  Şantiye Elektriği için 150.-TL, büronun elektriği için 100.-TL, İskana Başvuru Harcı olarak Belediyeye 2.000.-TL ödeme yapılmıştır.</a:t>
            </a:r>
          </a:p>
          <a:p>
            <a:pPr marL="0" indent="0">
              <a:buNone/>
            </a:pPr>
            <a:r>
              <a:rPr lang="tr-TR" b="1" dirty="0"/>
              <a:t>____________ Genel Giderlerin ve Üretim Giderlerinin kaydı ____________</a:t>
            </a:r>
          </a:p>
          <a:p>
            <a:pPr marL="0" indent="0">
              <a:buNone/>
            </a:pPr>
            <a:r>
              <a:rPr lang="tr-TR" b="1" dirty="0"/>
              <a:t>730 GENEL ÜRETİM GİDERLERİ 					      2.150.-</a:t>
            </a:r>
          </a:p>
          <a:p>
            <a:pPr marL="0" indent="0">
              <a:buNone/>
            </a:pPr>
            <a:r>
              <a:rPr lang="tr-TR" b="1" dirty="0"/>
              <a:t>	730.01.01 Elektrik Giderleri 			150-</a:t>
            </a:r>
          </a:p>
          <a:p>
            <a:pPr marL="0" indent="0">
              <a:buNone/>
            </a:pPr>
            <a:r>
              <a:rPr lang="tr-TR" b="1" dirty="0"/>
              <a:t>	730.01.02 Vergi Resim ve Harçlar 		2000-</a:t>
            </a:r>
          </a:p>
          <a:p>
            <a:pPr marL="0" indent="0">
              <a:buNone/>
            </a:pPr>
            <a:r>
              <a:rPr lang="tr-TR" b="1" dirty="0"/>
              <a:t>770 GENEL YÖNETİM GİDERLERİ				         100-</a:t>
            </a:r>
          </a:p>
          <a:p>
            <a:pPr marL="0" indent="0">
              <a:buNone/>
            </a:pPr>
            <a:r>
              <a:rPr lang="tr-TR" b="1" dirty="0"/>
              <a:t>	</a:t>
            </a:r>
            <a:r>
              <a:rPr lang="es-ES" b="1" dirty="0"/>
              <a:t>770.02 Dışarıdan Sağlanan Fayda ve Hizm.</a:t>
            </a:r>
          </a:p>
          <a:p>
            <a:pPr marL="0" indent="0">
              <a:buNone/>
            </a:pPr>
            <a:r>
              <a:rPr lang="tr-TR" b="1" dirty="0"/>
              <a:t>	770.02.01 Elektrik Giderleri 				100-</a:t>
            </a:r>
          </a:p>
          <a:p>
            <a:pPr marL="0" indent="0">
              <a:buNone/>
            </a:pPr>
            <a:endParaRPr lang="tr-TR" b="1" dirty="0"/>
          </a:p>
          <a:p>
            <a:pPr marL="457200" lvl="1" indent="0">
              <a:buNone/>
            </a:pPr>
            <a:r>
              <a:rPr lang="tr-TR" b="1" dirty="0"/>
              <a:t>							100 KASA	                                                2.250-</a:t>
            </a:r>
          </a:p>
        </p:txBody>
      </p:sp>
    </p:spTree>
    <p:extLst>
      <p:ext uri="{BB962C8B-B14F-4D97-AF65-F5344CB8AC3E}">
        <p14:creationId xmlns:p14="http://schemas.microsoft.com/office/powerpoint/2010/main" val="3387123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32155"/>
          </a:xfrm>
        </p:spPr>
        <p:txBody>
          <a:bodyPr/>
          <a:lstStyle/>
          <a:p>
            <a:pPr algn="ctr"/>
            <a:r>
              <a:rPr lang="tr-TR" dirty="0"/>
              <a:t> YAPI DENETİM FATURASI </a:t>
            </a:r>
          </a:p>
        </p:txBody>
      </p:sp>
      <p:sp>
        <p:nvSpPr>
          <p:cNvPr id="3" name="İçerik Yer Tutucusu 2"/>
          <p:cNvSpPr>
            <a:spLocks noGrp="1"/>
          </p:cNvSpPr>
          <p:nvPr>
            <p:ph idx="1"/>
          </p:nvPr>
        </p:nvSpPr>
        <p:spPr>
          <a:xfrm>
            <a:off x="838200" y="998806"/>
            <a:ext cx="10515600" cy="5669279"/>
          </a:xfrm>
        </p:spPr>
        <p:txBody>
          <a:bodyPr>
            <a:normAutofit/>
          </a:bodyPr>
          <a:lstStyle/>
          <a:p>
            <a:pPr marL="0" indent="0" algn="just">
              <a:buNone/>
            </a:pPr>
            <a:r>
              <a:rPr lang="tr-TR" dirty="0"/>
              <a:t>	Uygulamada müteahhitle arsa sahibi arasında yapılan kat karşılığı inşaat sözleşmelerinde inşaata </a:t>
            </a:r>
            <a:r>
              <a:rPr lang="tr-TR" dirty="0" err="1"/>
              <a:t>ilişkinolarak</a:t>
            </a:r>
            <a:r>
              <a:rPr lang="tr-TR" dirty="0"/>
              <a:t> yapılacak her türlü masrafı müteahhit üstlenmekte bu nedenle yapı denetim firmaları her ne kadar </a:t>
            </a:r>
            <a:r>
              <a:rPr lang="tr-TR" dirty="0" err="1"/>
              <a:t>faturayıarsa</a:t>
            </a:r>
            <a:r>
              <a:rPr lang="tr-TR" dirty="0"/>
              <a:t> sahipleri adına düzenlemekte ise de ödemeyi müteahhit yapmaktadır. Bu noktada müteahhidin </a:t>
            </a:r>
            <a:r>
              <a:rPr lang="tr-TR" dirty="0" err="1"/>
              <a:t>yapmışolduğu</a:t>
            </a:r>
            <a:r>
              <a:rPr lang="tr-TR" dirty="0"/>
              <a:t> bu ödemeyi maliyet yazıp yazmama konusu uygulamada tartışılmakta birbirlerine tezat farklı </a:t>
            </a:r>
            <a:r>
              <a:rPr lang="tr-TR" dirty="0" err="1"/>
              <a:t>muktezalarverilmektedir</a:t>
            </a:r>
            <a:r>
              <a:rPr lang="tr-TR" dirty="0"/>
              <a:t>.</a:t>
            </a:r>
          </a:p>
          <a:p>
            <a:pPr marL="0" indent="0" algn="just">
              <a:buNone/>
            </a:pPr>
            <a:endParaRPr lang="tr-TR" dirty="0"/>
          </a:p>
          <a:p>
            <a:pPr marL="0" indent="0" algn="just">
              <a:buNone/>
            </a:pPr>
            <a:r>
              <a:rPr lang="tr-TR" dirty="0"/>
              <a:t>	Yapı denetim firmalarının gerçek usulde KDV mükellefi olmayan arsa sahipleri adına düzenlediği fatura bedellerinin müteahhit firma tarafından ödendiğinin banka ödeme belgeleri ile ispat edilmesi ve kat karşılığı inşaat sözleşmesinde, arsa sahibi </a:t>
            </a:r>
            <a:r>
              <a:rPr lang="tr-TR" dirty="0" err="1"/>
              <a:t>adınabelgelendirilecek</a:t>
            </a:r>
            <a:r>
              <a:rPr lang="tr-TR" dirty="0"/>
              <a:t> harcamaların (yapı denetim hizmeti, harçlar, emlak vergisi, </a:t>
            </a:r>
            <a:r>
              <a:rPr lang="tr-TR" dirty="0" err="1"/>
              <a:t>subedeli</a:t>
            </a:r>
            <a:r>
              <a:rPr lang="tr-TR" dirty="0"/>
              <a:t>, elektrik bedeli vb.) müteahhit tarafından karşılanacağının yazılı olması durumunda, faaliyetle ilgili olarak gerçekleşen gerçek harcamaların maliyet/gider olarak kayıtlara intikalinin olayların gerçek mahiyetiyle esas alınması gerektiğine dair Türk Vergi mevzuatı genel ilkesi gereği, müteahhit firmanın yasal defter kayıtlarına genel üretim gideri olarak intikal ettirilmesinde sakınca bulunmadığı sonucuna varılmaktadır.</a:t>
            </a:r>
          </a:p>
        </p:txBody>
      </p:sp>
    </p:spTree>
    <p:extLst>
      <p:ext uri="{BB962C8B-B14F-4D97-AF65-F5344CB8AC3E}">
        <p14:creationId xmlns:p14="http://schemas.microsoft.com/office/powerpoint/2010/main" val="169979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68812"/>
            <a:ext cx="11147474" cy="6689188"/>
          </a:xfrm>
        </p:spPr>
        <p:txBody>
          <a:bodyPr>
            <a:normAutofit lnSpcReduction="10000"/>
          </a:bodyPr>
          <a:lstStyle/>
          <a:p>
            <a:pPr marL="0" indent="0" algn="just">
              <a:buNone/>
            </a:pPr>
            <a:r>
              <a:rPr lang="tr-TR" sz="2800" dirty="0"/>
              <a:t>		Ancak, uygulamada bazı denetim elemanlarının arsa sahibi adına düzenlenmiş belgelere dayanılarak yasal defter kayıtlarına intikal ettirilen harcamaların reddi cihetine gidildiği görüldüğünden, olayın yargıya intikalinde geçen zaman kayıpları ve aynı vergi inceleme raporunda başkaca tarhiyat unsurlarının da olması halinde yargı organlarınca davanın kısmen kabulüne karar verilmesi (diğer tespitler açısından) ihtimali nedeniyle dava açılmaksızın mecburen uzlaşma cihetine gidilmekte olduğu dikkate alınarak, bundan sonra müteahhidin üstlenerek ödediği, ancak belgesi arsa sahibi adına düzenlenen belgeler için  müteahhit tarafından arsa sahibi adına GİDER PUSULASI tanzim edilerek karşılıklı imza   altına alındıktan sonra, yasal defter kayıtlarına gider pusulasının intikal ettirilmesinin sağlanması durumunda, her türlü eleştiriden kaçınılacağı v e yüklenici firmanın gerçek harcamalarını yasal defter kayıtlarına kendi adına düzenlenen belgeler ile intikalinin sağlanacağı sonucuna varılmıştır.</a:t>
            </a:r>
          </a:p>
        </p:txBody>
      </p:sp>
    </p:spTree>
    <p:extLst>
      <p:ext uri="{BB962C8B-B14F-4D97-AF65-F5344CB8AC3E}">
        <p14:creationId xmlns:p14="http://schemas.microsoft.com/office/powerpoint/2010/main" val="3318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0"/>
            <a:ext cx="10515600" cy="6485206"/>
          </a:xfrm>
        </p:spPr>
        <p:txBody>
          <a:bodyPr/>
          <a:lstStyle/>
          <a:p>
            <a:pPr marL="0" indent="0">
              <a:buNone/>
            </a:pPr>
            <a:r>
              <a:rPr lang="tr-TR" b="1" dirty="0"/>
              <a:t>	Açıklama: </a:t>
            </a:r>
            <a:r>
              <a:rPr lang="tr-TR" dirty="0"/>
              <a:t>…… tarih ve ……. Sayılı Yapı Denetim Faturası Yansıtma Bedelidir.</a:t>
            </a:r>
          </a:p>
          <a:p>
            <a:pPr marL="0" indent="0">
              <a:buNone/>
            </a:pPr>
            <a:r>
              <a:rPr lang="tr-TR" dirty="0"/>
              <a:t>Yansıtılan Yapı Denetim Hizmet Tutarı : 10.000,00-TL</a:t>
            </a:r>
          </a:p>
          <a:p>
            <a:pPr marL="0" indent="0">
              <a:buNone/>
            </a:pPr>
            <a:r>
              <a:rPr lang="tr-TR" dirty="0"/>
              <a:t>	Ödenen KDV Tutarı : 1.800,00-TL</a:t>
            </a:r>
          </a:p>
          <a:p>
            <a:pPr marL="0" indent="0">
              <a:buNone/>
            </a:pPr>
            <a:r>
              <a:rPr lang="tr-TR" dirty="0"/>
              <a:t>	Toplam Bedel : 11.800,00-TL</a:t>
            </a:r>
          </a:p>
          <a:p>
            <a:r>
              <a:rPr lang="tr-TR" b="1" dirty="0"/>
              <a:t>Muhasebe Kayıtları:</a:t>
            </a:r>
          </a:p>
          <a:p>
            <a:r>
              <a:rPr lang="tr-TR" b="1" i="1" dirty="0"/>
              <a:t>Yapı denetim Faturası Ödeme Kaydı:</a:t>
            </a:r>
          </a:p>
          <a:p>
            <a:r>
              <a:rPr lang="tr-TR" dirty="0"/>
              <a:t>----------------------------/--------------------------</a:t>
            </a:r>
          </a:p>
          <a:p>
            <a:pPr marL="0" indent="0">
              <a:buNone/>
            </a:pPr>
            <a:r>
              <a:rPr lang="tr-TR" dirty="0"/>
              <a:t>159-Verilen Sipariş Avansı……………………… 11.800,00-TL</a:t>
            </a:r>
          </a:p>
          <a:p>
            <a:pPr marL="0" indent="0">
              <a:buNone/>
            </a:pPr>
            <a:r>
              <a:rPr lang="tr-TR" dirty="0"/>
              <a:t>(…/…. Ada parsel yapı denetim bedeli ….. arsa sahibi…. </a:t>
            </a:r>
            <a:r>
              <a:rPr lang="tr-TR" dirty="0" err="1"/>
              <a:t>Nolu</a:t>
            </a:r>
            <a:r>
              <a:rPr lang="tr-TR" dirty="0"/>
              <a:t> </a:t>
            </a:r>
            <a:r>
              <a:rPr lang="tr-TR" dirty="0" err="1"/>
              <a:t>ft</a:t>
            </a:r>
            <a:r>
              <a:rPr lang="tr-TR" dirty="0"/>
              <a:t>.)</a:t>
            </a:r>
          </a:p>
          <a:p>
            <a:pPr marL="457200" lvl="1" indent="0">
              <a:buNone/>
            </a:pPr>
            <a:r>
              <a:rPr lang="tr-TR" dirty="0"/>
              <a:t>		102-Bankalar……………………………………….. 11.800,00-TL</a:t>
            </a:r>
          </a:p>
          <a:p>
            <a:pPr marL="0" indent="0">
              <a:buNone/>
            </a:pPr>
            <a:r>
              <a:rPr lang="tr-TR" dirty="0"/>
              <a:t>		(…/… ada/parsel yapı denetim bedeli …. </a:t>
            </a:r>
            <a:r>
              <a:rPr lang="tr-TR" dirty="0" err="1"/>
              <a:t>Nolu</a:t>
            </a:r>
            <a:r>
              <a:rPr lang="tr-TR" dirty="0"/>
              <a:t> </a:t>
            </a:r>
            <a:r>
              <a:rPr lang="tr-TR" dirty="0" err="1"/>
              <a:t>ft</a:t>
            </a:r>
            <a:r>
              <a:rPr lang="tr-TR" dirty="0"/>
              <a:t>.)</a:t>
            </a:r>
          </a:p>
        </p:txBody>
      </p:sp>
    </p:spTree>
    <p:extLst>
      <p:ext uri="{BB962C8B-B14F-4D97-AF65-F5344CB8AC3E}">
        <p14:creationId xmlns:p14="http://schemas.microsoft.com/office/powerpoint/2010/main" val="3854307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23557"/>
            <a:ext cx="10515600" cy="5853406"/>
          </a:xfrm>
        </p:spPr>
        <p:txBody>
          <a:bodyPr/>
          <a:lstStyle/>
          <a:p>
            <a:r>
              <a:rPr lang="tr-TR" b="1" i="1" dirty="0"/>
              <a:t>Arsa sahibi Gider Pusulası Kaydı:</a:t>
            </a:r>
          </a:p>
          <a:p>
            <a:pPr marL="0" indent="0">
              <a:buNone/>
            </a:pPr>
            <a:r>
              <a:rPr lang="tr-TR" dirty="0"/>
              <a:t>   730- Genel Üretim Gideri…………………………..10.000,00-TL</a:t>
            </a:r>
          </a:p>
          <a:p>
            <a:pPr marL="0" indent="0">
              <a:buNone/>
            </a:pPr>
            <a:r>
              <a:rPr lang="tr-TR" dirty="0"/>
              <a:t>    (…/… ada parsel yapı denetim bedeli…… </a:t>
            </a:r>
            <a:r>
              <a:rPr lang="tr-TR" dirty="0" err="1"/>
              <a:t>nolu</a:t>
            </a:r>
            <a:r>
              <a:rPr lang="tr-TR" dirty="0"/>
              <a:t> gider pusulası)</a:t>
            </a:r>
          </a:p>
          <a:p>
            <a:pPr marL="0" indent="0">
              <a:buNone/>
            </a:pPr>
            <a:r>
              <a:rPr lang="tr-TR" dirty="0"/>
              <a:t>   191-İndirilecek KDV ……………………………….. 1.800,00-TL</a:t>
            </a:r>
          </a:p>
          <a:p>
            <a:pPr marL="0" indent="0">
              <a:buNone/>
            </a:pPr>
            <a:r>
              <a:rPr lang="tr-TR" dirty="0"/>
              <a:t>  		159-Verilen Sipariş Avansı……………………… 11.800,00-TL</a:t>
            </a:r>
          </a:p>
          <a:p>
            <a:pPr marL="0" indent="0">
              <a:buNone/>
            </a:pPr>
            <a:r>
              <a:rPr lang="tr-TR" dirty="0"/>
              <a:t>	 Ada parsel yapı denetim bedeli ….. arsa sahibi….</a:t>
            </a:r>
            <a:r>
              <a:rPr lang="tr-TR" dirty="0" err="1"/>
              <a:t>nolu</a:t>
            </a:r>
            <a:r>
              <a:rPr lang="tr-TR" dirty="0"/>
              <a:t> </a:t>
            </a:r>
            <a:r>
              <a:rPr lang="tr-TR" dirty="0" err="1"/>
              <a:t>ft</a:t>
            </a:r>
            <a:endParaRPr lang="tr-TR" dirty="0"/>
          </a:p>
        </p:txBody>
      </p:sp>
    </p:spTree>
    <p:extLst>
      <p:ext uri="{BB962C8B-B14F-4D97-AF65-F5344CB8AC3E}">
        <p14:creationId xmlns:p14="http://schemas.microsoft.com/office/powerpoint/2010/main" val="417592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661183"/>
            <a:ext cx="9144000" cy="1167618"/>
          </a:xfrm>
        </p:spPr>
        <p:txBody>
          <a:bodyPr>
            <a:normAutofit fontScale="90000"/>
          </a:bodyPr>
          <a:lstStyle/>
          <a:p>
            <a:pPr algn="ctr"/>
            <a:br>
              <a:rPr lang="tr-TR" dirty="0"/>
            </a:br>
            <a:r>
              <a:rPr lang="tr-TR" sz="4000" b="1" dirty="0"/>
              <a:t>VERGİ HUKUKU YÖNÜNDEN İNŞAATLAR </a:t>
            </a:r>
            <a:endParaRPr lang="tr-TR" b="1" dirty="0"/>
          </a:p>
        </p:txBody>
      </p:sp>
      <p:sp>
        <p:nvSpPr>
          <p:cNvPr id="3" name="Alt Başlık 2"/>
          <p:cNvSpPr>
            <a:spLocks noGrp="1"/>
          </p:cNvSpPr>
          <p:nvPr>
            <p:ph type="subTitle" idx="1"/>
          </p:nvPr>
        </p:nvSpPr>
        <p:spPr>
          <a:xfrm>
            <a:off x="1524000" y="1828800"/>
            <a:ext cx="9144000" cy="4867421"/>
          </a:xfrm>
        </p:spPr>
        <p:txBody>
          <a:bodyPr>
            <a:normAutofit/>
          </a:bodyPr>
          <a:lstStyle/>
          <a:p>
            <a:endParaRPr lang="tr-TR" dirty="0"/>
          </a:p>
          <a:p>
            <a:pPr algn="l"/>
            <a:r>
              <a:rPr lang="tr-TR" b="1" dirty="0"/>
              <a:t>Özel İnşaatlar </a:t>
            </a:r>
          </a:p>
          <a:p>
            <a:pPr algn="l"/>
            <a:endParaRPr lang="tr-TR" dirty="0"/>
          </a:p>
          <a:p>
            <a:pPr algn="l"/>
            <a:r>
              <a:rPr lang="tr-TR" b="1" dirty="0"/>
              <a:t> Satmak Amacıyla Yapılan Daire, Kat ve Dükkânlar </a:t>
            </a:r>
          </a:p>
          <a:p>
            <a:pPr algn="l"/>
            <a:endParaRPr lang="tr-TR" dirty="0"/>
          </a:p>
          <a:p>
            <a:pPr algn="l"/>
            <a:r>
              <a:rPr lang="tr-TR" b="1" dirty="0"/>
              <a:t> Kendi Gereksinimi İçin, Satma Amacı Gütmeksizin Yapılanlar </a:t>
            </a:r>
          </a:p>
          <a:p>
            <a:pPr algn="l"/>
            <a:endParaRPr lang="tr-TR" b="1" dirty="0"/>
          </a:p>
          <a:p>
            <a:pPr algn="l"/>
            <a:r>
              <a:rPr lang="tr-TR" b="1" dirty="0"/>
              <a:t>Taahhüt  Şeklinde Yapılan İnşaatlar </a:t>
            </a:r>
            <a:endParaRPr lang="tr-TR" dirty="0"/>
          </a:p>
          <a:p>
            <a:pPr algn="just"/>
            <a:endParaRPr lang="tr-TR" dirty="0"/>
          </a:p>
          <a:p>
            <a:endParaRPr lang="tr-TR" dirty="0"/>
          </a:p>
        </p:txBody>
      </p:sp>
    </p:spTree>
    <p:extLst>
      <p:ext uri="{BB962C8B-B14F-4D97-AF65-F5344CB8AC3E}">
        <p14:creationId xmlns:p14="http://schemas.microsoft.com/office/powerpoint/2010/main" val="87485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46223"/>
          </a:xfrm>
        </p:spPr>
        <p:txBody>
          <a:bodyPr/>
          <a:lstStyle/>
          <a:p>
            <a:pPr algn="ctr"/>
            <a:r>
              <a:rPr lang="tr-TR" dirty="0"/>
              <a:t>İNŞAAT MALZEME ALIŞLARI</a:t>
            </a:r>
          </a:p>
        </p:txBody>
      </p:sp>
      <p:sp>
        <p:nvSpPr>
          <p:cNvPr id="3" name="İçerik Yer Tutucusu 2"/>
          <p:cNvSpPr>
            <a:spLocks noGrp="1"/>
          </p:cNvSpPr>
          <p:nvPr>
            <p:ph idx="1"/>
          </p:nvPr>
        </p:nvSpPr>
        <p:spPr>
          <a:xfrm>
            <a:off x="684211" y="1294228"/>
            <a:ext cx="9449139" cy="4979963"/>
          </a:xfrm>
        </p:spPr>
        <p:txBody>
          <a:bodyPr>
            <a:normAutofit/>
          </a:bodyPr>
          <a:lstStyle/>
          <a:p>
            <a:pPr marL="0" indent="0">
              <a:buNone/>
            </a:pPr>
            <a:r>
              <a:rPr lang="tr-TR" dirty="0"/>
              <a:t>		</a:t>
            </a:r>
            <a:r>
              <a:rPr lang="es-ES" dirty="0"/>
              <a:t>…………………İlk Madde ve Malzeme Alışları………………</a:t>
            </a:r>
          </a:p>
          <a:p>
            <a:pPr marL="0" indent="0">
              <a:buNone/>
            </a:pPr>
            <a:r>
              <a:rPr lang="tr-TR" dirty="0"/>
              <a:t>	</a:t>
            </a:r>
            <a:r>
              <a:rPr lang="es-ES" b="1" dirty="0"/>
              <a:t>150 İLK MADDE VE MALZ. </a:t>
            </a:r>
          </a:p>
          <a:p>
            <a:pPr marL="457200" lvl="1" indent="0">
              <a:buNone/>
            </a:pPr>
            <a:r>
              <a:rPr lang="tr-TR" dirty="0"/>
              <a:t>		150 01 01 çimento, kireç, alçı</a:t>
            </a:r>
          </a:p>
          <a:p>
            <a:pPr marL="0" indent="0">
              <a:buNone/>
            </a:pPr>
            <a:r>
              <a:rPr lang="tr-TR" dirty="0"/>
              <a:t>			</a:t>
            </a:r>
            <a:r>
              <a:rPr lang="de-DE" dirty="0"/>
              <a:t>150 01 02 </a:t>
            </a:r>
            <a:r>
              <a:rPr lang="de-DE" dirty="0" err="1"/>
              <a:t>demir</a:t>
            </a:r>
            <a:r>
              <a:rPr lang="tr-TR" dirty="0"/>
              <a:t>   </a:t>
            </a:r>
            <a:endParaRPr lang="de-DE" dirty="0"/>
          </a:p>
          <a:p>
            <a:pPr marL="0" indent="0">
              <a:buNone/>
            </a:pPr>
            <a:r>
              <a:rPr lang="tr-TR" dirty="0"/>
              <a:t>			</a:t>
            </a:r>
            <a:r>
              <a:rPr lang="da-DK" dirty="0"/>
              <a:t>150 01 03 kereste</a:t>
            </a:r>
          </a:p>
          <a:p>
            <a:pPr marL="0" indent="0">
              <a:buNone/>
            </a:pPr>
            <a:r>
              <a:rPr lang="tr-TR" dirty="0"/>
              <a:t>	</a:t>
            </a:r>
            <a:r>
              <a:rPr lang="tr-TR" b="1" dirty="0"/>
              <a:t>710 DİREKT İLK MAD.MLZ.GİD. </a:t>
            </a:r>
          </a:p>
          <a:p>
            <a:pPr marL="0" indent="0">
              <a:buNone/>
            </a:pPr>
            <a:r>
              <a:rPr lang="tr-TR" dirty="0"/>
              <a:t>			710 01 01 Hazır Beton</a:t>
            </a:r>
          </a:p>
          <a:p>
            <a:pPr marL="457200" lvl="1" indent="0">
              <a:buNone/>
            </a:pPr>
            <a:r>
              <a:rPr lang="tr-TR" b="1" dirty="0"/>
              <a:t>191 İNDİRİLECEK KDV</a:t>
            </a:r>
          </a:p>
          <a:p>
            <a:pPr marL="914400" lvl="2" indent="0">
              <a:buNone/>
            </a:pPr>
            <a:r>
              <a:rPr lang="tr-TR" dirty="0"/>
              <a:t>					</a:t>
            </a:r>
            <a:r>
              <a:rPr lang="tr-TR" sz="2000" b="1" dirty="0"/>
              <a:t>320 SATICILAR</a:t>
            </a:r>
            <a:endParaRPr lang="tr-TR" b="1" dirty="0"/>
          </a:p>
        </p:txBody>
      </p:sp>
    </p:spTree>
    <p:extLst>
      <p:ext uri="{BB962C8B-B14F-4D97-AF65-F5344CB8AC3E}">
        <p14:creationId xmlns:p14="http://schemas.microsoft.com/office/powerpoint/2010/main" val="4397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569626"/>
            <a:ext cx="8534400" cy="824459"/>
          </a:xfrm>
        </p:spPr>
        <p:txBody>
          <a:bodyPr/>
          <a:lstStyle/>
          <a:p>
            <a:pPr algn="ctr"/>
            <a:r>
              <a:rPr lang="tr-TR" b="1" dirty="0"/>
              <a:t>TAŞERONLARA YAPTIRILAN İŞLER</a:t>
            </a:r>
          </a:p>
        </p:txBody>
      </p:sp>
      <p:sp>
        <p:nvSpPr>
          <p:cNvPr id="3" name="İçerik Yer Tutucusu 2"/>
          <p:cNvSpPr>
            <a:spLocks noGrp="1"/>
          </p:cNvSpPr>
          <p:nvPr>
            <p:ph idx="1"/>
          </p:nvPr>
        </p:nvSpPr>
        <p:spPr>
          <a:xfrm>
            <a:off x="684212" y="1783830"/>
            <a:ext cx="8534400" cy="4676931"/>
          </a:xfrm>
        </p:spPr>
        <p:txBody>
          <a:bodyPr>
            <a:normAutofit/>
          </a:bodyPr>
          <a:lstStyle/>
          <a:p>
            <a:pPr marL="0" indent="0">
              <a:buNone/>
            </a:pPr>
            <a:r>
              <a:rPr lang="tr-TR" dirty="0"/>
              <a:t>-----------------------------işçilikli Fayans Faturasının Kaydı---------------------</a:t>
            </a:r>
          </a:p>
          <a:p>
            <a:pPr marL="0" indent="0">
              <a:buNone/>
            </a:pPr>
            <a:r>
              <a:rPr lang="tr-TR" dirty="0"/>
              <a:t>	</a:t>
            </a:r>
            <a:r>
              <a:rPr lang="tr-TR" b="1" dirty="0"/>
              <a:t>710. DİREKT İ.M.M. GİDERİ HS.         </a:t>
            </a:r>
            <a:endParaRPr lang="tr-TR" dirty="0"/>
          </a:p>
          <a:p>
            <a:pPr marL="0" indent="0">
              <a:buNone/>
            </a:pPr>
            <a:r>
              <a:rPr lang="tr-TR" dirty="0"/>
              <a:t>			Taşeron Fayans </a:t>
            </a:r>
            <a:r>
              <a:rPr lang="tr-TR" dirty="0" err="1"/>
              <a:t>Mlz</a:t>
            </a:r>
            <a:r>
              <a:rPr lang="tr-TR" dirty="0"/>
              <a:t>.</a:t>
            </a:r>
          </a:p>
          <a:p>
            <a:pPr marL="0" indent="0">
              <a:buNone/>
            </a:pPr>
            <a:r>
              <a:rPr lang="tr-TR" dirty="0"/>
              <a:t>	</a:t>
            </a:r>
            <a:r>
              <a:rPr lang="tr-TR" b="1" dirty="0"/>
              <a:t>720- DİREKT İŞÇİLİK GİDERLERİ HS.      </a:t>
            </a:r>
            <a:endParaRPr lang="tr-TR" dirty="0"/>
          </a:p>
          <a:p>
            <a:pPr marL="0" indent="0">
              <a:buNone/>
            </a:pPr>
            <a:r>
              <a:rPr lang="tr-TR" dirty="0"/>
              <a:t>	Taşeron İşçilikleri</a:t>
            </a:r>
          </a:p>
          <a:p>
            <a:pPr marL="0" indent="0">
              <a:buNone/>
            </a:pPr>
            <a:r>
              <a:rPr lang="tr-TR" dirty="0"/>
              <a:t>	</a:t>
            </a:r>
            <a:r>
              <a:rPr lang="tr-TR" b="1" dirty="0"/>
              <a:t>191. İNDİRİLECEK KDV HS</a:t>
            </a:r>
            <a:endParaRPr lang="tr-TR" dirty="0"/>
          </a:p>
          <a:p>
            <a:pPr marL="0" indent="0">
              <a:buNone/>
            </a:pPr>
            <a:endParaRPr lang="tr-TR" dirty="0"/>
          </a:p>
          <a:p>
            <a:pPr marL="3657600" lvl="8" indent="0">
              <a:buNone/>
            </a:pPr>
            <a:r>
              <a:rPr lang="tr-TR" sz="2000" b="1" dirty="0"/>
              <a:t>320. SATICILAR</a:t>
            </a:r>
          </a:p>
        </p:txBody>
      </p:sp>
    </p:spTree>
    <p:extLst>
      <p:ext uri="{BB962C8B-B14F-4D97-AF65-F5344CB8AC3E}">
        <p14:creationId xmlns:p14="http://schemas.microsoft.com/office/powerpoint/2010/main" val="2164658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4212" y="164893"/>
            <a:ext cx="8534400" cy="1064300"/>
          </a:xfrm>
        </p:spPr>
        <p:txBody>
          <a:bodyPr>
            <a:normAutofit/>
          </a:bodyPr>
          <a:lstStyle/>
          <a:p>
            <a:pPr algn="ctr"/>
            <a:r>
              <a:rPr lang="tr-TR" dirty="0"/>
              <a:t>İşçilik giderleri</a:t>
            </a:r>
          </a:p>
        </p:txBody>
      </p:sp>
      <p:sp>
        <p:nvSpPr>
          <p:cNvPr id="3" name="İçerik Yer Tutucusu 2"/>
          <p:cNvSpPr>
            <a:spLocks noGrp="1"/>
          </p:cNvSpPr>
          <p:nvPr>
            <p:ph idx="1"/>
          </p:nvPr>
        </p:nvSpPr>
        <p:spPr>
          <a:xfrm>
            <a:off x="684212" y="1229193"/>
            <a:ext cx="8534400" cy="5441429"/>
          </a:xfrm>
        </p:spPr>
        <p:txBody>
          <a:bodyPr>
            <a:normAutofit/>
          </a:bodyPr>
          <a:lstStyle/>
          <a:p>
            <a:pPr marL="0" indent="0">
              <a:buNone/>
            </a:pPr>
            <a:r>
              <a:rPr lang="tr-TR" b="1" dirty="0"/>
              <a:t>720 Direkt İşçilik Giderleri Hesabı</a:t>
            </a:r>
          </a:p>
          <a:p>
            <a:pPr marL="0" indent="0">
              <a:buNone/>
            </a:pPr>
            <a:r>
              <a:rPr lang="tr-TR" dirty="0"/>
              <a:t>      Brüt ücretler </a:t>
            </a:r>
          </a:p>
          <a:p>
            <a:pPr marL="0" indent="0">
              <a:buNone/>
            </a:pPr>
            <a:r>
              <a:rPr lang="tr-TR" dirty="0"/>
              <a:t>       SSK işveren payı:  </a:t>
            </a:r>
          </a:p>
          <a:p>
            <a:pPr marL="0" indent="0">
              <a:buNone/>
            </a:pPr>
            <a:r>
              <a:rPr lang="tr-TR" dirty="0"/>
              <a:t>       İşsizlik sigortası işveren payı:  </a:t>
            </a:r>
          </a:p>
          <a:p>
            <a:pPr marL="0" indent="0">
              <a:buNone/>
            </a:pPr>
            <a:r>
              <a:rPr lang="tr-TR" dirty="0"/>
              <a:t>  </a:t>
            </a:r>
            <a:r>
              <a:rPr lang="tr-TR" b="1" dirty="0"/>
              <a:t>136 Diğer Çeşitli Alacaklar Hesabı</a:t>
            </a:r>
          </a:p>
          <a:p>
            <a:pPr marL="0" indent="0">
              <a:buNone/>
            </a:pPr>
            <a:r>
              <a:rPr lang="tr-TR" dirty="0"/>
              <a:t>          Asgari Geçim İndirimi:</a:t>
            </a:r>
          </a:p>
          <a:p>
            <a:pPr marL="0" lvl="5" indent="0">
              <a:buNone/>
            </a:pPr>
            <a:r>
              <a:rPr lang="tr-TR" sz="2100" dirty="0"/>
              <a:t>					</a:t>
            </a:r>
            <a:r>
              <a:rPr lang="tr-TR" sz="2100" b="1" dirty="0"/>
              <a:t>335 Personele Borçlar Hesabı</a:t>
            </a:r>
          </a:p>
          <a:p>
            <a:pPr marL="0" lvl="4" indent="0">
              <a:buNone/>
            </a:pPr>
            <a:r>
              <a:rPr lang="tr-TR" sz="2100" b="1" dirty="0"/>
              <a:t>					360 Ödenecek Vergi ve Fonlar </a:t>
            </a:r>
            <a:r>
              <a:rPr lang="tr-TR" sz="2100" b="1" dirty="0" err="1"/>
              <a:t>Hs</a:t>
            </a:r>
            <a:endParaRPr lang="tr-TR" sz="2100" b="1" dirty="0"/>
          </a:p>
          <a:p>
            <a:pPr marL="0" lvl="5" indent="0">
              <a:buNone/>
            </a:pPr>
            <a:r>
              <a:rPr lang="tr-TR" sz="2100" dirty="0"/>
              <a:t>						Gelir ve Damga vergisi</a:t>
            </a:r>
          </a:p>
          <a:p>
            <a:pPr marL="0" lvl="5" indent="0">
              <a:buNone/>
            </a:pPr>
            <a:r>
              <a:rPr lang="tr-TR" sz="2100" dirty="0"/>
              <a:t>					</a:t>
            </a:r>
            <a:r>
              <a:rPr lang="tr-TR" sz="2100" b="1" dirty="0"/>
              <a:t>361 Ödenecek Sosyal Güvenlik Kesintileri </a:t>
            </a:r>
            <a:r>
              <a:rPr lang="tr-TR" sz="2100" b="1" dirty="0" err="1"/>
              <a:t>Hs</a:t>
            </a:r>
            <a:endParaRPr lang="tr-TR" sz="2100" b="1" dirty="0"/>
          </a:p>
          <a:p>
            <a:pPr marL="0" indent="0">
              <a:buNone/>
            </a:pPr>
            <a:r>
              <a:rPr lang="tr-TR" sz="2100" dirty="0"/>
              <a:t>						SSK işçi ve İşveren payı</a:t>
            </a:r>
          </a:p>
          <a:p>
            <a:endParaRPr lang="tr-TR" dirty="0"/>
          </a:p>
        </p:txBody>
      </p:sp>
    </p:spTree>
    <p:extLst>
      <p:ext uri="{BB962C8B-B14F-4D97-AF65-F5344CB8AC3E}">
        <p14:creationId xmlns:p14="http://schemas.microsoft.com/office/powerpoint/2010/main" val="3869633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09489"/>
            <a:ext cx="10515600" cy="6780628"/>
          </a:xfrm>
        </p:spPr>
        <p:txBody>
          <a:bodyPr>
            <a:normAutofit lnSpcReduction="10000"/>
          </a:bodyPr>
          <a:lstStyle/>
          <a:p>
            <a:endParaRPr lang="tr-TR" dirty="0"/>
          </a:p>
          <a:p>
            <a:pPr marL="0" indent="0" algn="just">
              <a:buNone/>
            </a:pPr>
            <a:r>
              <a:rPr lang="tr-TR" b="1" dirty="0"/>
              <a:t>	İnşaat Devam Etmekte İken Gerek Özel Sözleşme ve Satış Vaadi Gerekse Arsa Payı Üzerinden Yapılan Satışlarda, Satışı Yapılan Daire ve Dükkânın Satış Bedeli Belli Olmakla Birlikte, Bu İşlemlere Karşılık Olarak Alınan Paralar Avans Niteliğinde Bulunmaktadır. </a:t>
            </a:r>
            <a:endParaRPr lang="tr-TR" dirty="0"/>
          </a:p>
          <a:p>
            <a:pPr marL="0" indent="0" algn="just">
              <a:buNone/>
            </a:pPr>
            <a:endParaRPr lang="tr-TR" dirty="0"/>
          </a:p>
          <a:p>
            <a:pPr marL="0" indent="0" algn="just">
              <a:buNone/>
            </a:pPr>
            <a:r>
              <a:rPr lang="tr-TR" dirty="0"/>
              <a:t>	</a:t>
            </a:r>
            <a:r>
              <a:rPr lang="tr-TR" b="1" dirty="0"/>
              <a:t>Bu Durumda, Alınan Sipariş Avansı Satış Bedelinin Tamamının, İnşaatın Tamamlanıp Anahtar Teslimi Yapılan Yılın Satış Hasılatı Olarak Kayıtlarda Gösterilmesi Gerekmektedir. </a:t>
            </a:r>
          </a:p>
          <a:p>
            <a:pPr algn="just"/>
            <a:endParaRPr lang="tr-TR" dirty="0"/>
          </a:p>
          <a:p>
            <a:pPr marL="0" indent="0" algn="just">
              <a:buNone/>
            </a:pPr>
            <a:r>
              <a:rPr lang="tr-TR" b="1" dirty="0"/>
              <a:t>	Faturanın Düzenlenmesi Ödemeye Değil Teslime Bağlı Olduğundan Mal Teslimi ve Hizmet İfası Hallerinde Malın Teslimi ve Hizmetin Yapıldığı Andan İtibaren 7 Günlük Süre İçerisinde Düzenlenmesi Gerekmektedir. </a:t>
            </a:r>
            <a:endParaRPr lang="tr-TR" dirty="0"/>
          </a:p>
          <a:p>
            <a:pPr algn="just"/>
            <a:endParaRPr lang="tr-TR" dirty="0"/>
          </a:p>
          <a:p>
            <a:pPr marL="0" indent="0" algn="just">
              <a:buNone/>
            </a:pPr>
            <a:endParaRPr lang="tr-TR" dirty="0"/>
          </a:p>
          <a:p>
            <a:pPr marL="0" indent="0" algn="just">
              <a:buNone/>
            </a:pPr>
            <a:r>
              <a:rPr lang="tr-TR" b="1" dirty="0"/>
              <a:t>Buna Göre, Müteahhitlerin Kendi Namlarına Yaptıkları İnşaatlarda, İnşaatın Bitiminden Önce Özel Sözleşme veya Satış Vaadi ile veya Arsa Payı Üzerinden Yapılan Satışlarda, Bir Teslim veya Hizmet Olmadığından, Alınan Bedeller Avans Niteliği Taşıdığından Fatura Düzenlenmesi ve KDV Uygulanması Söz Konusu Değildir. </a:t>
            </a:r>
            <a:endParaRPr lang="tr-TR" dirty="0"/>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1621142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37625"/>
            <a:ext cx="10515600" cy="5839338"/>
          </a:xfrm>
        </p:spPr>
        <p:txBody>
          <a:bodyPr>
            <a:normAutofit fontScale="92500" lnSpcReduction="20000"/>
          </a:bodyPr>
          <a:lstStyle/>
          <a:p>
            <a:pPr marL="0" indent="0">
              <a:buNone/>
            </a:pPr>
            <a:endParaRPr lang="tr-TR" dirty="0"/>
          </a:p>
          <a:p>
            <a:pPr marL="0" indent="0" algn="just">
              <a:buNone/>
            </a:pPr>
            <a:r>
              <a:rPr lang="tr-TR" b="1" dirty="0"/>
              <a:t>	</a:t>
            </a:r>
            <a:r>
              <a:rPr lang="tr-TR" sz="3000" b="1" dirty="0"/>
              <a:t>Özel İnşaatlara Konu Olan Dairelerin Tesliminde Vergiyi Doğuran Olay, Daire Tamamlanmadan Tapu İşlemi Gerçekleşmiş, İskan Alınmış veya Daire Satış Bedelinin Tamamı Tahsil Edilmiş Olsa Bile, Dairenin Alıcının Fiili Kullanımına Terk Tarihi İtibariyle Gerçekleşmiş Olacaktır. </a:t>
            </a:r>
            <a:endParaRPr lang="tr-TR" sz="3000" dirty="0"/>
          </a:p>
          <a:p>
            <a:pPr marL="0" indent="0" algn="just">
              <a:buNone/>
            </a:pPr>
            <a:r>
              <a:rPr lang="tr-TR" sz="3000" b="1" dirty="0"/>
              <a:t>	Bu Tarih İse, Alıcının Daireyi Fiilen Kullanmaya veya Kiraya Verme Suretiyle Faydalanmaya Başlama Tarihidir. </a:t>
            </a:r>
            <a:endParaRPr lang="tr-TR" sz="3000" dirty="0"/>
          </a:p>
          <a:p>
            <a:pPr marL="0" indent="0" algn="just">
              <a:buNone/>
            </a:pPr>
            <a:endParaRPr lang="tr-TR" sz="3000" dirty="0"/>
          </a:p>
          <a:p>
            <a:pPr marL="0" indent="0" algn="just">
              <a:buNone/>
            </a:pPr>
            <a:r>
              <a:rPr lang="tr-TR" sz="3000" b="1" dirty="0"/>
              <a:t>	Artık Vergiyi Doğuran Olay, Fiili Kullanıma Terk Tarihi İtibariyle Gerçekleşmiştir. </a:t>
            </a:r>
          </a:p>
          <a:p>
            <a:pPr marL="0" indent="0" algn="just">
              <a:buNone/>
            </a:pPr>
            <a:endParaRPr lang="tr-TR" sz="3000" dirty="0"/>
          </a:p>
          <a:p>
            <a:pPr marL="0" indent="0" algn="just">
              <a:buNone/>
            </a:pPr>
            <a:r>
              <a:rPr lang="tr-TR" sz="3000" b="1" dirty="0"/>
              <a:t>	Bu Tarihten Önce Tahsil Edilen Satış Bedelinin İse, Tapuda Tescil İşlemi Olsa Bile Avans Mahiyetinde Olduğu Açıktır. </a:t>
            </a:r>
            <a:endParaRPr lang="tr-TR" sz="3000" dirty="0"/>
          </a:p>
          <a:p>
            <a:endParaRPr lang="tr-TR" dirty="0"/>
          </a:p>
        </p:txBody>
      </p:sp>
    </p:spTree>
    <p:extLst>
      <p:ext uri="{BB962C8B-B14F-4D97-AF65-F5344CB8AC3E}">
        <p14:creationId xmlns:p14="http://schemas.microsoft.com/office/powerpoint/2010/main" val="2852543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280160"/>
          </a:xfrm>
        </p:spPr>
        <p:txBody>
          <a:bodyPr>
            <a:normAutofit fontScale="90000"/>
          </a:bodyPr>
          <a:lstStyle/>
          <a:p>
            <a:pPr algn="just"/>
            <a:br>
              <a:rPr lang="tr-TR" dirty="0"/>
            </a:br>
            <a:r>
              <a:rPr lang="tr-TR" sz="3200" b="1" cap="none" dirty="0"/>
              <a:t>Arsa Payından 3 </a:t>
            </a:r>
            <a:r>
              <a:rPr lang="tr-TR" sz="3200" b="1" cap="none" dirty="0" err="1"/>
              <a:t>Nolu</a:t>
            </a:r>
            <a:r>
              <a:rPr lang="tr-TR" sz="3200" b="1" cap="none" dirty="0"/>
              <a:t> Daire 250.000 -TL Satıldı. Parası Peşin Alındı. </a:t>
            </a:r>
            <a:endParaRPr lang="tr-TR" b="1" dirty="0"/>
          </a:p>
        </p:txBody>
      </p:sp>
      <p:sp>
        <p:nvSpPr>
          <p:cNvPr id="3" name="İçerik Yer Tutucusu 2"/>
          <p:cNvSpPr>
            <a:spLocks noGrp="1"/>
          </p:cNvSpPr>
          <p:nvPr>
            <p:ph idx="1"/>
          </p:nvPr>
        </p:nvSpPr>
        <p:spPr>
          <a:xfrm>
            <a:off x="684211" y="1800665"/>
            <a:ext cx="9688981" cy="4884948"/>
          </a:xfrm>
        </p:spPr>
        <p:txBody>
          <a:bodyPr>
            <a:normAutofit fontScale="92500" lnSpcReduction="10000"/>
          </a:bodyPr>
          <a:lstStyle/>
          <a:p>
            <a:pPr marL="0" indent="0">
              <a:buNone/>
            </a:pPr>
            <a:endParaRPr lang="tr-TR" b="1" dirty="0"/>
          </a:p>
          <a:p>
            <a:pPr marL="0" indent="0">
              <a:buNone/>
            </a:pPr>
            <a:r>
              <a:rPr lang="tr-TR" b="1" dirty="0"/>
              <a:t>------------------------- inşaat devam ederken yapılan satış --------------</a:t>
            </a:r>
          </a:p>
          <a:p>
            <a:pPr marL="0" indent="0">
              <a:buNone/>
            </a:pPr>
            <a:r>
              <a:rPr lang="tr-TR" b="1" dirty="0"/>
              <a:t>100 KASA HESABI </a:t>
            </a:r>
            <a:endParaRPr lang="tr-TR" dirty="0"/>
          </a:p>
          <a:p>
            <a:pPr marL="0" indent="0">
              <a:buNone/>
            </a:pPr>
            <a:r>
              <a:rPr lang="tr-TR" b="1" dirty="0"/>
              <a:t>				340 ALINAN SİPARİŞ AVANSLARI </a:t>
            </a:r>
          </a:p>
          <a:p>
            <a:pPr marL="0" indent="0">
              <a:buNone/>
            </a:pPr>
            <a:r>
              <a:rPr lang="tr-TR" b="1" dirty="0"/>
              <a:t> </a:t>
            </a:r>
            <a:endParaRPr lang="tr-TR" dirty="0"/>
          </a:p>
          <a:p>
            <a:pPr marL="0" indent="0">
              <a:buNone/>
            </a:pPr>
            <a:r>
              <a:rPr lang="tr-TR" dirty="0"/>
              <a:t>----------------------- </a:t>
            </a:r>
            <a:r>
              <a:rPr lang="tr-TR" b="1" dirty="0"/>
              <a:t>inşaat Bitiminde yapılacak kayıt-------------------</a:t>
            </a:r>
          </a:p>
          <a:p>
            <a:pPr marL="0" indent="0">
              <a:buNone/>
            </a:pPr>
            <a:r>
              <a:rPr lang="tr-TR" b="1" dirty="0"/>
              <a:t>340 ALINAN SİPARİŞ AVANSLARI       250.000-</a:t>
            </a:r>
            <a:endParaRPr lang="tr-TR" dirty="0"/>
          </a:p>
          <a:p>
            <a:pPr marL="0" indent="0">
              <a:buNone/>
            </a:pPr>
            <a:r>
              <a:rPr lang="tr-TR" dirty="0"/>
              <a:t>340.01 A Müşteri </a:t>
            </a:r>
          </a:p>
          <a:p>
            <a:pPr marL="0" indent="0">
              <a:buNone/>
            </a:pPr>
            <a:r>
              <a:rPr lang="tr-TR" b="1" dirty="0"/>
              <a:t>120 ALICILAR                                       2.500-</a:t>
            </a:r>
            <a:endParaRPr lang="tr-TR" dirty="0"/>
          </a:p>
          <a:p>
            <a:pPr marL="0" indent="0">
              <a:buNone/>
            </a:pPr>
            <a:r>
              <a:rPr lang="tr-TR" dirty="0"/>
              <a:t>120.01 A Müşteri </a:t>
            </a:r>
          </a:p>
          <a:p>
            <a:pPr marL="914400" lvl="2" indent="0">
              <a:buNone/>
            </a:pPr>
            <a:r>
              <a:rPr lang="tr-TR" sz="2000" b="1" dirty="0"/>
              <a:t>       	  600 YURT İÇİ SATIŞLAR                               250.000-</a:t>
            </a:r>
            <a:endParaRPr lang="tr-TR" sz="2000" dirty="0"/>
          </a:p>
          <a:p>
            <a:pPr marL="914400" lvl="2" indent="0">
              <a:buNone/>
            </a:pPr>
            <a:r>
              <a:rPr lang="tr-TR" sz="2000" b="1" dirty="0"/>
              <a:t>		 391 HESAPLANAN KDV </a:t>
            </a:r>
            <a:r>
              <a:rPr lang="tr-TR" sz="2000" dirty="0"/>
              <a:t>	                                   </a:t>
            </a:r>
            <a:r>
              <a:rPr lang="tr-TR" sz="2000" b="1" dirty="0"/>
              <a:t>2.500-</a:t>
            </a:r>
            <a:endParaRPr lang="tr-TR" sz="2000" dirty="0"/>
          </a:p>
          <a:p>
            <a:pPr marL="0" indent="0">
              <a:buNone/>
            </a:pPr>
            <a:endParaRPr lang="tr-TR" dirty="0"/>
          </a:p>
          <a:p>
            <a:endParaRPr lang="tr-TR" dirty="0"/>
          </a:p>
        </p:txBody>
      </p:sp>
    </p:spTree>
    <p:extLst>
      <p:ext uri="{BB962C8B-B14F-4D97-AF65-F5344CB8AC3E}">
        <p14:creationId xmlns:p14="http://schemas.microsoft.com/office/powerpoint/2010/main" val="2202508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30628"/>
          </a:xfrm>
        </p:spPr>
        <p:txBody>
          <a:bodyPr>
            <a:normAutofit fontScale="90000"/>
          </a:bodyPr>
          <a:lstStyle/>
          <a:p>
            <a:pPr algn="ctr"/>
            <a:br>
              <a:rPr lang="tr-TR" dirty="0"/>
            </a:br>
            <a:r>
              <a:rPr lang="tr-TR" sz="3100" b="1" dirty="0"/>
              <a:t>ARSA SAHİBİNE YAPILAN DAİRE TESLİMLERİNDE KDV </a:t>
            </a:r>
            <a:endParaRPr lang="tr-TR" sz="2200" dirty="0"/>
          </a:p>
        </p:txBody>
      </p:sp>
      <p:sp>
        <p:nvSpPr>
          <p:cNvPr id="3" name="İçerik Yer Tutucusu 2"/>
          <p:cNvSpPr>
            <a:spLocks noGrp="1"/>
          </p:cNvSpPr>
          <p:nvPr>
            <p:ph idx="1"/>
          </p:nvPr>
        </p:nvSpPr>
        <p:spPr>
          <a:xfrm>
            <a:off x="838200" y="1406769"/>
            <a:ext cx="10515600" cy="5158923"/>
          </a:xfrm>
        </p:spPr>
        <p:txBody>
          <a:bodyPr>
            <a:normAutofit fontScale="92500"/>
          </a:bodyPr>
          <a:lstStyle/>
          <a:p>
            <a:pPr marL="0" indent="0" algn="just">
              <a:buNone/>
            </a:pPr>
            <a:r>
              <a:rPr lang="tr-TR" b="1" dirty="0"/>
              <a:t>	</a:t>
            </a:r>
            <a:r>
              <a:rPr lang="tr-TR" sz="2800" b="1" dirty="0"/>
              <a:t>İdare:</a:t>
            </a:r>
            <a:r>
              <a:rPr lang="tr-TR" sz="2800" dirty="0"/>
              <a:t> Kat karşılığı inşaat işlerinde, Vergiyi doğuran olayın vuku bulduğu tarihte, müteahhitten arsa sahibine yapılacak bağımsız  birim teslimleri için müteahhit tarafından düzenlenecek faturada bağımsız birimin niteliğine göre emsal bedeli üzerinden KDV hesaplanması gerekmektedir. (KDV Uygulama Genel Tebliği)</a:t>
            </a:r>
          </a:p>
          <a:p>
            <a:pPr marL="0" indent="0" algn="just">
              <a:buNone/>
            </a:pPr>
            <a:endParaRPr lang="tr-TR" sz="2800" b="1" dirty="0"/>
          </a:p>
          <a:p>
            <a:pPr marL="0" indent="0" algn="just">
              <a:buNone/>
            </a:pPr>
            <a:r>
              <a:rPr lang="tr-TR" sz="2800" b="1" dirty="0"/>
              <a:t>	Yargı:</a:t>
            </a:r>
            <a:r>
              <a:rPr lang="tr-TR" sz="2800" dirty="0"/>
              <a:t> Arsa karşılığı inşaatta, arsanın mülkiyetinde değişiklik yapılmaksızın, üzerine inşa edilen bağımsız bölümlerin bir kısmının müteahhit, tarafından arsa sahiplerine verilmesinin  trampa muamelesi olmadığı, sözleşme uyarınca arsa sahiplerine bırakılan bağımsız bölümlerin katma değer vergisine tabi olmayacaktır. </a:t>
            </a:r>
          </a:p>
        </p:txBody>
      </p:sp>
    </p:spTree>
    <p:extLst>
      <p:ext uri="{BB962C8B-B14F-4D97-AF65-F5344CB8AC3E}">
        <p14:creationId xmlns:p14="http://schemas.microsoft.com/office/powerpoint/2010/main" val="2869521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10096"/>
            <a:ext cx="10515600" cy="422666"/>
          </a:xfrm>
        </p:spPr>
        <p:txBody>
          <a:bodyPr>
            <a:normAutofit fontScale="90000"/>
          </a:bodyPr>
          <a:lstStyle/>
          <a:p>
            <a:pPr algn="ctr"/>
            <a:r>
              <a:rPr lang="tr-TR" b="1" dirty="0"/>
              <a:t>Emsal Bedel</a:t>
            </a:r>
          </a:p>
        </p:txBody>
      </p:sp>
      <p:sp>
        <p:nvSpPr>
          <p:cNvPr id="3" name="İçerik Yer Tutucusu 2"/>
          <p:cNvSpPr>
            <a:spLocks noGrp="1"/>
          </p:cNvSpPr>
          <p:nvPr>
            <p:ph idx="1"/>
          </p:nvPr>
        </p:nvSpPr>
        <p:spPr>
          <a:xfrm>
            <a:off x="838200" y="1012874"/>
            <a:ext cx="10515600" cy="5845126"/>
          </a:xfrm>
        </p:spPr>
        <p:txBody>
          <a:bodyPr>
            <a:normAutofit/>
          </a:bodyPr>
          <a:lstStyle/>
          <a:p>
            <a:pPr marL="0" indent="0">
              <a:buNone/>
            </a:pPr>
            <a:r>
              <a:rPr lang="tr-TR" dirty="0"/>
              <a:t>Emsal Bedel; Gerçek bedeli olmayan veya bilinmeyen veyahut doğru olarak tespit edilemeyen bir malın, değerleme gününde </a:t>
            </a:r>
            <a:r>
              <a:rPr lang="tr-TR" dirty="0" err="1"/>
              <a:t>satılmasıhalinde</a:t>
            </a:r>
            <a:r>
              <a:rPr lang="tr-TR" dirty="0"/>
              <a:t> emsaline nazaran haiz olacağı değerdir.(VUK.267)</a:t>
            </a:r>
          </a:p>
          <a:p>
            <a:pPr marL="0" indent="0">
              <a:buNone/>
            </a:pPr>
            <a:r>
              <a:rPr lang="tr-TR" dirty="0"/>
              <a:t>	Emsal bedeli sıra ile, aşağıdaki esaslara göre tayin edilir.</a:t>
            </a:r>
          </a:p>
          <a:p>
            <a:pPr marL="0" indent="0" algn="just">
              <a:buNone/>
            </a:pPr>
            <a:r>
              <a:rPr lang="tr-TR" dirty="0"/>
              <a:t> </a:t>
            </a:r>
            <a:r>
              <a:rPr lang="tr-TR" b="1" dirty="0"/>
              <a:t>Birinci sıra: (Ortalama fiyat esasi): </a:t>
            </a:r>
            <a:r>
              <a:rPr lang="tr-TR" dirty="0"/>
              <a:t>Ayni cins ve nevideki mallardan sıra ile değerlemenin yapılacağı ayda veya bir evvelki veya bir daha evvelki aylarda satış yapılmışsa, emsal bedeli bu satışların miktar ve tutarına göre mükellef tarafından çıkarılacak olan "Ortalama satış fiyatı" ile hesaplanır.</a:t>
            </a:r>
          </a:p>
          <a:p>
            <a:pPr marL="0" indent="0">
              <a:buNone/>
            </a:pPr>
            <a:r>
              <a:rPr lang="tr-TR" b="1" dirty="0"/>
              <a:t>İkinci sıra: (Maliyet bedeli esasi)</a:t>
            </a:r>
            <a:r>
              <a:rPr lang="tr-TR" dirty="0"/>
              <a:t>: Emsal bedeli belli edilecek malin, maliyet bedeli bilinir veya çıkarılması mümkün olursu, bu takdirde mükellef bu maliyet bedeline, toptan satışlar için %5, perakende satışlar için %10 ilâve etmek suretiyle emsal bedelini bizzat belli eder. </a:t>
            </a:r>
          </a:p>
          <a:p>
            <a:pPr marL="0" indent="0">
              <a:buNone/>
            </a:pPr>
            <a:r>
              <a:rPr lang="tr-TR" b="1" dirty="0"/>
              <a:t>Üçüncü sıra: (Takdir esasi): </a:t>
            </a:r>
            <a:r>
              <a:rPr lang="tr-TR" dirty="0"/>
              <a:t>Yukarıda yazılı esaslara göre belli edilemeyen emsal bedelleri ilgililerin müracaatı üzerine takdir komisyonunca takdir yolu ile belli edilir.</a:t>
            </a:r>
          </a:p>
        </p:txBody>
      </p:sp>
    </p:spTree>
    <p:extLst>
      <p:ext uri="{BB962C8B-B14F-4D97-AF65-F5344CB8AC3E}">
        <p14:creationId xmlns:p14="http://schemas.microsoft.com/office/powerpoint/2010/main" val="3597624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1522559342"/>
              </p:ext>
            </p:extLst>
          </p:nvPr>
        </p:nvGraphicFramePr>
        <p:xfrm>
          <a:off x="562708" y="253218"/>
          <a:ext cx="10241280" cy="6504902"/>
        </p:xfrm>
        <a:graphic>
          <a:graphicData uri="http://schemas.openxmlformats.org/drawingml/2006/table">
            <a:tbl>
              <a:tblPr>
                <a:tableStyleId>{5C22544A-7EE6-4342-B048-85BDC9FD1C3A}</a:tableStyleId>
              </a:tblPr>
              <a:tblGrid>
                <a:gridCol w="7957750">
                  <a:extLst>
                    <a:ext uri="{9D8B030D-6E8A-4147-A177-3AD203B41FA5}">
                      <a16:colId xmlns:a16="http://schemas.microsoft.com/office/drawing/2014/main" val="4189198870"/>
                    </a:ext>
                  </a:extLst>
                </a:gridCol>
                <a:gridCol w="2283530">
                  <a:extLst>
                    <a:ext uri="{9D8B030D-6E8A-4147-A177-3AD203B41FA5}">
                      <a16:colId xmlns:a16="http://schemas.microsoft.com/office/drawing/2014/main" val="3234377519"/>
                    </a:ext>
                  </a:extLst>
                </a:gridCol>
              </a:tblGrid>
              <a:tr h="342428">
                <a:tc>
                  <a:txBody>
                    <a:bodyPr/>
                    <a:lstStyle/>
                    <a:p>
                      <a:pPr>
                        <a:lnSpc>
                          <a:spcPct val="107000"/>
                        </a:lnSpc>
                        <a:spcAft>
                          <a:spcPts val="800"/>
                        </a:spcAft>
                      </a:pPr>
                      <a:r>
                        <a:rPr lang="en-US" sz="2000" b="1" dirty="0" err="1">
                          <a:effectLst/>
                        </a:rPr>
                        <a:t>Konut</a:t>
                      </a:r>
                      <a:r>
                        <a:rPr lang="en-US" sz="2000" b="1" dirty="0">
                          <a:effectLst/>
                        </a:rPr>
                        <a:t> </a:t>
                      </a:r>
                      <a:r>
                        <a:rPr lang="en-US" sz="2000" b="1" dirty="0" err="1">
                          <a:effectLst/>
                        </a:rPr>
                        <a:t>Adedi</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07000"/>
                        </a:lnSpc>
                        <a:spcAft>
                          <a:spcPts val="800"/>
                        </a:spcAft>
                      </a:pPr>
                      <a:r>
                        <a:rPr lang="en-US" sz="2000" b="1" dirty="0">
                          <a:effectLst/>
                        </a:rPr>
                        <a:t>5</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2342644030"/>
                  </a:ext>
                </a:extLst>
              </a:tr>
              <a:tr h="561100">
                <a:tc>
                  <a:txBody>
                    <a:bodyPr/>
                    <a:lstStyle/>
                    <a:p>
                      <a:pPr>
                        <a:lnSpc>
                          <a:spcPct val="107000"/>
                        </a:lnSpc>
                        <a:spcAft>
                          <a:spcPts val="800"/>
                        </a:spcAft>
                      </a:pPr>
                      <a:r>
                        <a:rPr lang="en-US" sz="2000" b="1" dirty="0" err="1">
                          <a:effectLst/>
                        </a:rPr>
                        <a:t>Müteahhite</a:t>
                      </a:r>
                      <a:r>
                        <a:rPr lang="en-US" sz="2000" b="1" dirty="0">
                          <a:effectLst/>
                        </a:rPr>
                        <a:t> Kalan </a:t>
                      </a:r>
                      <a:r>
                        <a:rPr lang="en-US" sz="2000" b="1" dirty="0" err="1">
                          <a:effectLst/>
                        </a:rPr>
                        <a:t>Daire</a:t>
                      </a:r>
                      <a:r>
                        <a:rPr lang="en-US" sz="2000" b="1" dirty="0">
                          <a:effectLst/>
                        </a:rPr>
                        <a:t> </a:t>
                      </a:r>
                      <a:r>
                        <a:rPr lang="en-US" sz="2000" b="1" dirty="0" err="1">
                          <a:effectLst/>
                        </a:rPr>
                        <a:t>Sayısı</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07000"/>
                        </a:lnSpc>
                        <a:spcAft>
                          <a:spcPts val="800"/>
                        </a:spcAft>
                      </a:pPr>
                      <a:r>
                        <a:rPr lang="en-US" sz="2000" b="1" dirty="0">
                          <a:effectLst/>
                        </a:rPr>
                        <a:t>3</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879420779"/>
                  </a:ext>
                </a:extLst>
              </a:tr>
              <a:tr h="663519">
                <a:tc>
                  <a:txBody>
                    <a:bodyPr/>
                    <a:lstStyle/>
                    <a:p>
                      <a:pPr>
                        <a:lnSpc>
                          <a:spcPct val="107000"/>
                        </a:lnSpc>
                        <a:spcAft>
                          <a:spcPts val="800"/>
                        </a:spcAft>
                      </a:pPr>
                      <a:r>
                        <a:rPr lang="en-US" sz="2000" b="1" dirty="0" err="1">
                          <a:effectLst/>
                        </a:rPr>
                        <a:t>Arsa</a:t>
                      </a:r>
                      <a:r>
                        <a:rPr lang="en-US" sz="2000" b="1" dirty="0">
                          <a:effectLst/>
                        </a:rPr>
                        <a:t> </a:t>
                      </a:r>
                      <a:r>
                        <a:rPr lang="en-US" sz="2000" b="1" dirty="0" err="1">
                          <a:effectLst/>
                        </a:rPr>
                        <a:t>Sahibine</a:t>
                      </a:r>
                      <a:r>
                        <a:rPr lang="en-US" sz="2000" b="1" dirty="0">
                          <a:effectLst/>
                        </a:rPr>
                        <a:t> </a:t>
                      </a:r>
                      <a:r>
                        <a:rPr lang="en-US" sz="2000" b="1" dirty="0" err="1">
                          <a:effectLst/>
                        </a:rPr>
                        <a:t>Verilen</a:t>
                      </a:r>
                      <a:r>
                        <a:rPr lang="en-US" sz="2000" b="1" dirty="0">
                          <a:effectLst/>
                        </a:rPr>
                        <a:t> </a:t>
                      </a:r>
                      <a:r>
                        <a:rPr lang="en-US" sz="2000" b="1" dirty="0" err="1">
                          <a:effectLst/>
                        </a:rPr>
                        <a:t>Daire</a:t>
                      </a:r>
                      <a:r>
                        <a:rPr lang="en-US" sz="2000" b="1" dirty="0">
                          <a:effectLst/>
                        </a:rPr>
                        <a:t> </a:t>
                      </a:r>
                      <a:r>
                        <a:rPr lang="en-US" sz="2000" b="1" dirty="0" err="1">
                          <a:effectLst/>
                        </a:rPr>
                        <a:t>Sayısı</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07000"/>
                        </a:lnSpc>
                        <a:spcAft>
                          <a:spcPts val="800"/>
                        </a:spcAft>
                      </a:pPr>
                      <a:r>
                        <a:rPr lang="en-US" sz="2000" b="1" dirty="0">
                          <a:effectLst/>
                        </a:rPr>
                        <a:t>2</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753977415"/>
                  </a:ext>
                </a:extLst>
              </a:tr>
              <a:tr h="663519">
                <a:tc>
                  <a:txBody>
                    <a:bodyPr/>
                    <a:lstStyle/>
                    <a:p>
                      <a:pPr>
                        <a:lnSpc>
                          <a:spcPct val="107000"/>
                        </a:lnSpc>
                        <a:spcAft>
                          <a:spcPts val="800"/>
                        </a:spcAft>
                      </a:pPr>
                      <a:r>
                        <a:rPr lang="en-US" sz="2000" b="1" dirty="0" err="1">
                          <a:effectLst/>
                        </a:rPr>
                        <a:t>Toplam</a:t>
                      </a:r>
                      <a:r>
                        <a:rPr lang="en-US" sz="2000" b="1" dirty="0">
                          <a:effectLst/>
                        </a:rPr>
                        <a:t> </a:t>
                      </a:r>
                      <a:r>
                        <a:rPr lang="en-US" sz="2000" b="1" dirty="0" err="1">
                          <a:effectLst/>
                        </a:rPr>
                        <a:t>İnşaat</a:t>
                      </a:r>
                      <a:r>
                        <a:rPr lang="en-US" sz="2000" b="1" dirty="0">
                          <a:effectLst/>
                        </a:rPr>
                        <a:t>   </a:t>
                      </a:r>
                      <a:r>
                        <a:rPr lang="en-US" sz="2000" b="1" dirty="0" err="1">
                          <a:effectLst/>
                        </a:rPr>
                        <a:t>Alanı</a:t>
                      </a:r>
                      <a:r>
                        <a:rPr lang="en-US" sz="2000" b="1" dirty="0">
                          <a:effectLst/>
                        </a:rPr>
                        <a:t>  </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ctr">
                        <a:lnSpc>
                          <a:spcPct val="107000"/>
                        </a:lnSpc>
                        <a:spcAft>
                          <a:spcPts val="800"/>
                        </a:spcAft>
                      </a:pPr>
                      <a:r>
                        <a:rPr lang="en-US" sz="2000" b="1" dirty="0">
                          <a:effectLst/>
                        </a:rPr>
                        <a:t>500 m2</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61747490"/>
                  </a:ext>
                </a:extLst>
              </a:tr>
              <a:tr h="561100">
                <a:tc>
                  <a:txBody>
                    <a:bodyPr/>
                    <a:lstStyle/>
                    <a:p>
                      <a:pPr>
                        <a:lnSpc>
                          <a:spcPct val="107000"/>
                        </a:lnSpc>
                        <a:spcAft>
                          <a:spcPts val="800"/>
                        </a:spcAft>
                      </a:pPr>
                      <a:r>
                        <a:rPr lang="en-US" sz="2000" b="1" dirty="0" err="1">
                          <a:effectLst/>
                        </a:rPr>
                        <a:t>Toplam</a:t>
                      </a:r>
                      <a:r>
                        <a:rPr lang="en-US" sz="2000" b="1" dirty="0">
                          <a:effectLst/>
                        </a:rPr>
                        <a:t> </a:t>
                      </a:r>
                      <a:r>
                        <a:rPr lang="en-US" sz="2000" b="1" dirty="0" err="1">
                          <a:effectLst/>
                        </a:rPr>
                        <a:t>İnşaat</a:t>
                      </a:r>
                      <a:r>
                        <a:rPr lang="en-US" sz="2000" b="1" dirty="0">
                          <a:effectLst/>
                        </a:rPr>
                        <a:t> </a:t>
                      </a:r>
                      <a:r>
                        <a:rPr lang="en-US" sz="2000" b="1" dirty="0" err="1">
                          <a:effectLst/>
                        </a:rPr>
                        <a:t>Maliyeti</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r">
                        <a:lnSpc>
                          <a:spcPct val="107000"/>
                        </a:lnSpc>
                        <a:spcAft>
                          <a:spcPts val="800"/>
                        </a:spcAft>
                      </a:pPr>
                      <a:r>
                        <a:rPr lang="en-US" sz="2000" b="1" dirty="0">
                          <a:effectLst/>
                        </a:rPr>
                        <a:t>500.000- TL</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4105062485"/>
                  </a:ext>
                </a:extLst>
              </a:tr>
              <a:tr h="561100">
                <a:tc>
                  <a:txBody>
                    <a:bodyPr/>
                    <a:lstStyle/>
                    <a:p>
                      <a:pPr>
                        <a:lnSpc>
                          <a:spcPct val="107000"/>
                        </a:lnSpc>
                        <a:spcAft>
                          <a:spcPts val="800"/>
                        </a:spcAft>
                      </a:pPr>
                      <a:r>
                        <a:rPr lang="en-US" sz="2000" b="1" dirty="0">
                          <a:effectLst/>
                        </a:rPr>
                        <a:t> 1 </a:t>
                      </a:r>
                      <a:r>
                        <a:rPr lang="en-US" sz="2000" b="1" dirty="0" err="1">
                          <a:effectLst/>
                        </a:rPr>
                        <a:t>metre</a:t>
                      </a:r>
                      <a:r>
                        <a:rPr lang="en-US" sz="2000" b="1" dirty="0">
                          <a:effectLst/>
                        </a:rPr>
                        <a:t> </a:t>
                      </a:r>
                      <a:r>
                        <a:rPr lang="en-US" sz="2000" b="1" dirty="0" err="1">
                          <a:effectLst/>
                        </a:rPr>
                        <a:t>kare</a:t>
                      </a:r>
                      <a:r>
                        <a:rPr lang="en-US" sz="2000" b="1" dirty="0">
                          <a:effectLst/>
                        </a:rPr>
                        <a:t> </a:t>
                      </a:r>
                      <a:r>
                        <a:rPr lang="en-US" sz="2000" b="1" dirty="0" err="1">
                          <a:effectLst/>
                        </a:rPr>
                        <a:t>maliyeti</a:t>
                      </a:r>
                      <a:r>
                        <a:rPr lang="en-US" sz="2000" b="1" dirty="0">
                          <a:effectLst/>
                        </a:rPr>
                        <a:t>  </a:t>
                      </a:r>
                      <a:r>
                        <a:rPr lang="en-US" sz="2000" b="1" i="1" dirty="0">
                          <a:effectLst/>
                        </a:rPr>
                        <a:t>( 500.000/ </a:t>
                      </a:r>
                      <a:r>
                        <a:rPr lang="tr-TR" sz="2000" b="1" i="1" dirty="0">
                          <a:effectLst/>
                        </a:rPr>
                        <a:t>5</a:t>
                      </a:r>
                      <a:r>
                        <a:rPr lang="en-US" sz="2000" b="1" i="1" dirty="0">
                          <a:effectLst/>
                        </a:rPr>
                        <a:t>00)</a:t>
                      </a:r>
                      <a:endParaRPr lang="tr-TR" sz="18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r">
                        <a:lnSpc>
                          <a:spcPct val="107000"/>
                        </a:lnSpc>
                        <a:spcAft>
                          <a:spcPts val="800"/>
                        </a:spcAft>
                      </a:pPr>
                      <a:r>
                        <a:rPr lang="en-US" sz="2000" b="1" dirty="0">
                          <a:effectLst/>
                        </a:rPr>
                        <a:t>1.000-TL</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328001488"/>
                  </a:ext>
                </a:extLst>
              </a:tr>
              <a:tr h="693679">
                <a:tc>
                  <a:txBody>
                    <a:bodyPr/>
                    <a:lstStyle/>
                    <a:p>
                      <a:pPr>
                        <a:lnSpc>
                          <a:spcPct val="107000"/>
                        </a:lnSpc>
                        <a:spcAft>
                          <a:spcPts val="800"/>
                        </a:spcAft>
                      </a:pPr>
                      <a:r>
                        <a:rPr lang="en-US" sz="2000" b="1" dirty="0">
                          <a:effectLst/>
                        </a:rPr>
                        <a:t>1 </a:t>
                      </a:r>
                      <a:r>
                        <a:rPr lang="en-US" sz="2000" b="1" dirty="0" err="1">
                          <a:effectLst/>
                        </a:rPr>
                        <a:t>Adet</a:t>
                      </a:r>
                      <a:r>
                        <a:rPr lang="en-US" sz="2000" b="1" dirty="0">
                          <a:effectLst/>
                        </a:rPr>
                        <a:t> </a:t>
                      </a:r>
                      <a:r>
                        <a:rPr lang="en-US" sz="2000" b="1" dirty="0" err="1">
                          <a:effectLst/>
                        </a:rPr>
                        <a:t>Daire</a:t>
                      </a:r>
                      <a:r>
                        <a:rPr lang="en-US" sz="2000" b="1" dirty="0">
                          <a:effectLst/>
                        </a:rPr>
                        <a:t> </a:t>
                      </a:r>
                      <a:r>
                        <a:rPr lang="en-US" sz="2000" b="1" dirty="0" err="1">
                          <a:effectLst/>
                        </a:rPr>
                        <a:t>İnşaat</a:t>
                      </a:r>
                      <a:r>
                        <a:rPr lang="en-US" sz="2000" b="1" dirty="0">
                          <a:effectLst/>
                        </a:rPr>
                        <a:t> </a:t>
                      </a:r>
                      <a:r>
                        <a:rPr lang="en-US" sz="2000" b="1" dirty="0" err="1">
                          <a:effectLst/>
                        </a:rPr>
                        <a:t>Maliyeti</a:t>
                      </a:r>
                      <a:r>
                        <a:rPr lang="en-US" sz="2000" b="1" dirty="0">
                          <a:effectLst/>
                        </a:rPr>
                        <a:t> (</a:t>
                      </a:r>
                      <a:r>
                        <a:rPr lang="en-US" sz="2000" b="1" i="1" dirty="0" err="1">
                          <a:effectLst/>
                        </a:rPr>
                        <a:t>Tüm</a:t>
                      </a:r>
                      <a:r>
                        <a:rPr lang="en-US" sz="2000" b="1" i="1" dirty="0">
                          <a:effectLst/>
                        </a:rPr>
                        <a:t> </a:t>
                      </a:r>
                      <a:r>
                        <a:rPr lang="en-US" sz="2000" b="1" i="1" dirty="0" err="1">
                          <a:effectLst/>
                        </a:rPr>
                        <a:t>Daireler</a:t>
                      </a:r>
                      <a:r>
                        <a:rPr lang="en-US" sz="2000" b="1" i="1" dirty="0">
                          <a:effectLst/>
                        </a:rPr>
                        <a:t> 100 m2)</a:t>
                      </a:r>
                      <a:r>
                        <a:rPr lang="tr-TR" sz="2000" b="1" i="1" dirty="0">
                          <a:effectLst/>
                        </a:rPr>
                        <a:t> 500.000/5</a:t>
                      </a:r>
                      <a:endParaRPr lang="tr-TR" sz="18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b"/>
                </a:tc>
                <a:tc>
                  <a:txBody>
                    <a:bodyPr/>
                    <a:lstStyle/>
                    <a:p>
                      <a:pPr algn="r">
                        <a:lnSpc>
                          <a:spcPct val="107000"/>
                        </a:lnSpc>
                        <a:spcAft>
                          <a:spcPts val="800"/>
                        </a:spcAft>
                      </a:pPr>
                      <a:r>
                        <a:rPr lang="en-US" sz="2000" b="1" dirty="0">
                          <a:effectLst/>
                        </a:rPr>
                        <a:t> 100.000- TL</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4177173503"/>
                  </a:ext>
                </a:extLst>
              </a:tr>
              <a:tr h="1133959">
                <a:tc>
                  <a:txBody>
                    <a:bodyPr/>
                    <a:lstStyle/>
                    <a:p>
                      <a:pPr>
                        <a:lnSpc>
                          <a:spcPct val="107000"/>
                        </a:lnSpc>
                        <a:spcAft>
                          <a:spcPts val="800"/>
                        </a:spcAft>
                      </a:pPr>
                      <a:r>
                        <a:rPr lang="en-US" sz="2000" b="1" dirty="0">
                          <a:effectLst/>
                        </a:rPr>
                        <a:t>1 </a:t>
                      </a:r>
                      <a:r>
                        <a:rPr lang="en-US" sz="2000" b="1" dirty="0" err="1">
                          <a:effectLst/>
                        </a:rPr>
                        <a:t>Adet</a:t>
                      </a:r>
                      <a:r>
                        <a:rPr lang="en-US" sz="2000" b="1" dirty="0">
                          <a:effectLst/>
                        </a:rPr>
                        <a:t> </a:t>
                      </a:r>
                      <a:r>
                        <a:rPr lang="en-US" sz="2000" b="1" dirty="0" err="1">
                          <a:effectLst/>
                        </a:rPr>
                        <a:t>Daire</a:t>
                      </a:r>
                      <a:r>
                        <a:rPr lang="en-US" sz="2000" b="1" dirty="0">
                          <a:effectLst/>
                        </a:rPr>
                        <a:t> </a:t>
                      </a:r>
                      <a:r>
                        <a:rPr lang="en-US" sz="2000" b="1" dirty="0" err="1">
                          <a:effectLst/>
                        </a:rPr>
                        <a:t>Arsa</a:t>
                      </a:r>
                      <a:r>
                        <a:rPr lang="en-US" sz="2000" b="1" dirty="0">
                          <a:effectLst/>
                        </a:rPr>
                        <a:t> </a:t>
                      </a:r>
                      <a:r>
                        <a:rPr lang="en-US" sz="2000" b="1" dirty="0" err="1">
                          <a:effectLst/>
                        </a:rPr>
                        <a:t>Payı</a:t>
                      </a:r>
                      <a:r>
                        <a:rPr lang="en-US" sz="2000" b="1" dirty="0">
                          <a:effectLst/>
                        </a:rPr>
                        <a:t> </a:t>
                      </a:r>
                      <a:r>
                        <a:rPr lang="en-US" sz="2000" b="1" dirty="0" err="1">
                          <a:effectLst/>
                        </a:rPr>
                        <a:t>Maliyeti</a:t>
                      </a:r>
                      <a:r>
                        <a:rPr lang="en-US" sz="2000" b="1" dirty="0">
                          <a:effectLst/>
                        </a:rPr>
                        <a:t> </a:t>
                      </a:r>
                      <a:r>
                        <a:rPr lang="tr-TR" sz="2000" b="1" dirty="0">
                          <a:effectLst/>
                        </a:rPr>
                        <a:t>   ( 200.000/ 3)</a:t>
                      </a:r>
                      <a:endParaRPr lang="tr-TR" sz="1800" b="1" dirty="0">
                        <a:effectLst/>
                      </a:endParaRPr>
                    </a:p>
                    <a:p>
                      <a:pPr>
                        <a:lnSpc>
                          <a:spcPct val="107000"/>
                        </a:lnSpc>
                        <a:spcAft>
                          <a:spcPts val="800"/>
                        </a:spcAft>
                      </a:pPr>
                      <a:r>
                        <a:rPr lang="en-US" sz="2000" b="1" i="1" dirty="0">
                          <a:effectLst/>
                        </a:rPr>
                        <a:t>( </a:t>
                      </a:r>
                      <a:r>
                        <a:rPr lang="en-US" sz="2000" b="1" i="1" dirty="0" err="1">
                          <a:effectLst/>
                        </a:rPr>
                        <a:t>arsa</a:t>
                      </a:r>
                      <a:r>
                        <a:rPr lang="en-US" sz="2000" b="1" i="1" dirty="0">
                          <a:effectLst/>
                        </a:rPr>
                        <a:t> </a:t>
                      </a:r>
                      <a:r>
                        <a:rPr lang="en-US" sz="2000" b="1" i="1" dirty="0" err="1">
                          <a:effectLst/>
                        </a:rPr>
                        <a:t>sahibi</a:t>
                      </a:r>
                      <a:r>
                        <a:rPr lang="en-US" sz="2000" b="1" i="1" dirty="0">
                          <a:effectLst/>
                        </a:rPr>
                        <a:t> </a:t>
                      </a:r>
                      <a:r>
                        <a:rPr lang="en-US" sz="2000" b="1" i="1" dirty="0" err="1">
                          <a:effectLst/>
                        </a:rPr>
                        <a:t>inşaat</a:t>
                      </a:r>
                      <a:r>
                        <a:rPr lang="en-US" sz="2000" b="1" i="1" dirty="0">
                          <a:effectLst/>
                        </a:rPr>
                        <a:t> </a:t>
                      </a:r>
                      <a:r>
                        <a:rPr lang="en-US" sz="2000" b="1" i="1" dirty="0" err="1">
                          <a:effectLst/>
                        </a:rPr>
                        <a:t>maliyeti</a:t>
                      </a:r>
                      <a:r>
                        <a:rPr lang="en-US" sz="2000" b="1" i="1" dirty="0">
                          <a:effectLst/>
                        </a:rPr>
                        <a:t> / </a:t>
                      </a:r>
                      <a:r>
                        <a:rPr lang="en-US" sz="2000" b="1" i="1" dirty="0" err="1">
                          <a:effectLst/>
                        </a:rPr>
                        <a:t>müteahhite</a:t>
                      </a:r>
                      <a:r>
                        <a:rPr lang="en-US" sz="2000" b="1" i="1" dirty="0">
                          <a:effectLst/>
                        </a:rPr>
                        <a:t> </a:t>
                      </a:r>
                      <a:r>
                        <a:rPr lang="en-US" sz="2000" b="1" i="1" dirty="0" err="1">
                          <a:effectLst/>
                        </a:rPr>
                        <a:t>kalan</a:t>
                      </a:r>
                      <a:r>
                        <a:rPr lang="en-US" sz="2000" b="1" i="1" dirty="0">
                          <a:effectLst/>
                        </a:rPr>
                        <a:t> </a:t>
                      </a:r>
                      <a:r>
                        <a:rPr lang="en-US" sz="2000" b="1" i="1" dirty="0" err="1">
                          <a:effectLst/>
                        </a:rPr>
                        <a:t>arsa</a:t>
                      </a:r>
                      <a:r>
                        <a:rPr lang="en-US" sz="2000" b="1" i="1" dirty="0">
                          <a:effectLst/>
                        </a:rPr>
                        <a:t> m2)</a:t>
                      </a:r>
                      <a:endParaRPr lang="tr-TR" sz="18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r">
                        <a:lnSpc>
                          <a:spcPct val="107000"/>
                        </a:lnSpc>
                        <a:spcAft>
                          <a:spcPts val="800"/>
                        </a:spcAft>
                      </a:pPr>
                      <a:r>
                        <a:rPr lang="en-US" sz="2000" b="1" dirty="0">
                          <a:effectLst/>
                        </a:rPr>
                        <a:t>  66.000-TL</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367609798"/>
                  </a:ext>
                </a:extLst>
              </a:tr>
              <a:tr h="684856">
                <a:tc>
                  <a:txBody>
                    <a:bodyPr/>
                    <a:lstStyle/>
                    <a:p>
                      <a:pPr>
                        <a:lnSpc>
                          <a:spcPct val="107000"/>
                        </a:lnSpc>
                        <a:spcAft>
                          <a:spcPts val="800"/>
                        </a:spcAft>
                      </a:pPr>
                      <a:r>
                        <a:rPr lang="en-US" sz="2000" b="1" dirty="0">
                          <a:effectLst/>
                        </a:rPr>
                        <a:t>1 </a:t>
                      </a:r>
                      <a:r>
                        <a:rPr lang="en-US" sz="2000" b="1" dirty="0" err="1">
                          <a:effectLst/>
                        </a:rPr>
                        <a:t>Adet</a:t>
                      </a:r>
                      <a:r>
                        <a:rPr lang="en-US" sz="2000" b="1" dirty="0">
                          <a:effectLst/>
                        </a:rPr>
                        <a:t> </a:t>
                      </a:r>
                      <a:r>
                        <a:rPr lang="en-US" sz="2000" b="1" dirty="0" err="1">
                          <a:effectLst/>
                        </a:rPr>
                        <a:t>Dairenin</a:t>
                      </a:r>
                      <a:r>
                        <a:rPr lang="en-US" sz="2000" b="1" dirty="0">
                          <a:effectLst/>
                        </a:rPr>
                        <a:t> </a:t>
                      </a:r>
                      <a:r>
                        <a:rPr lang="en-US" sz="2000" b="1" dirty="0" err="1">
                          <a:effectLst/>
                        </a:rPr>
                        <a:t>Toplam</a:t>
                      </a:r>
                      <a:r>
                        <a:rPr lang="en-US" sz="2000" b="1" dirty="0">
                          <a:effectLst/>
                        </a:rPr>
                        <a:t> </a:t>
                      </a:r>
                      <a:r>
                        <a:rPr lang="en-US" sz="2000" b="1" dirty="0" err="1">
                          <a:effectLst/>
                        </a:rPr>
                        <a:t>Maliyeti</a:t>
                      </a:r>
                      <a:r>
                        <a:rPr lang="tr-TR" sz="2000" b="1" dirty="0">
                          <a:effectLst/>
                        </a:rPr>
                        <a:t>     </a:t>
                      </a:r>
                      <a:r>
                        <a:rPr lang="tr-TR" sz="2000" b="1" i="1" dirty="0">
                          <a:effectLst/>
                        </a:rPr>
                        <a:t>(inşaat ve  arsa payı maliyeti</a:t>
                      </a:r>
                      <a:r>
                        <a:rPr lang="tr-TR" sz="2000" b="1" dirty="0">
                          <a:effectLst/>
                        </a:rPr>
                        <a:t>)</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r">
                        <a:lnSpc>
                          <a:spcPct val="107000"/>
                        </a:lnSpc>
                        <a:spcAft>
                          <a:spcPts val="800"/>
                        </a:spcAft>
                      </a:pPr>
                      <a:r>
                        <a:rPr lang="en-US" sz="2000" b="1" dirty="0">
                          <a:effectLst/>
                        </a:rPr>
                        <a:t> 166.000-TL</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329985895"/>
                  </a:ext>
                </a:extLst>
              </a:tr>
              <a:tr h="639642">
                <a:tc>
                  <a:txBody>
                    <a:bodyPr/>
                    <a:lstStyle/>
                    <a:p>
                      <a:pPr>
                        <a:lnSpc>
                          <a:spcPct val="107000"/>
                        </a:lnSpc>
                        <a:spcAft>
                          <a:spcPts val="800"/>
                        </a:spcAft>
                      </a:pPr>
                      <a:r>
                        <a:rPr lang="en-US" sz="2000" b="1" dirty="0">
                          <a:effectLst/>
                        </a:rPr>
                        <a:t>%   10 </a:t>
                      </a:r>
                      <a:r>
                        <a:rPr lang="en-US" sz="2000" b="1" dirty="0" err="1">
                          <a:effectLst/>
                        </a:rPr>
                        <a:t>satış</a:t>
                      </a:r>
                      <a:r>
                        <a:rPr lang="en-US" sz="2000" b="1" dirty="0">
                          <a:effectLst/>
                        </a:rPr>
                        <a:t> </a:t>
                      </a:r>
                      <a:r>
                        <a:rPr lang="en-US" sz="2000" b="1" dirty="0" err="1">
                          <a:effectLst/>
                        </a:rPr>
                        <a:t>karlı</a:t>
                      </a:r>
                      <a:r>
                        <a:rPr lang="en-US" sz="2000" b="1" dirty="0">
                          <a:effectLst/>
                        </a:rPr>
                        <a:t>  </a:t>
                      </a:r>
                      <a:r>
                        <a:rPr lang="en-US" sz="2000" b="1" dirty="0" err="1">
                          <a:effectLst/>
                        </a:rPr>
                        <a:t>bedeli</a:t>
                      </a:r>
                      <a:r>
                        <a:rPr lang="en-US" sz="2000" b="1" dirty="0">
                          <a:effectLst/>
                        </a:rPr>
                        <a:t> </a:t>
                      </a:r>
                      <a:r>
                        <a:rPr lang="en-US" sz="2000" b="1" i="1" dirty="0">
                          <a:effectLst/>
                        </a:rPr>
                        <a:t>( 166.000* 0,10)</a:t>
                      </a:r>
                      <a:endParaRPr lang="tr-TR" sz="18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tc>
                  <a:txBody>
                    <a:bodyPr/>
                    <a:lstStyle/>
                    <a:p>
                      <a:pPr algn="r">
                        <a:lnSpc>
                          <a:spcPct val="107000"/>
                        </a:lnSpc>
                        <a:spcAft>
                          <a:spcPts val="800"/>
                        </a:spcAft>
                      </a:pPr>
                      <a:r>
                        <a:rPr lang="en-US" sz="2000" b="1" dirty="0">
                          <a:effectLst/>
                        </a:rPr>
                        <a:t> 182.000- TL</a:t>
                      </a:r>
                      <a:endParaRPr lang="tr-T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nchor="ctr"/>
                </a:tc>
                <a:extLst>
                  <a:ext uri="{0D108BD9-81ED-4DB2-BD59-A6C34878D82A}">
                    <a16:rowId xmlns:a16="http://schemas.microsoft.com/office/drawing/2014/main" val="1115299492"/>
                  </a:ext>
                </a:extLst>
              </a:tr>
            </a:tbl>
          </a:graphicData>
        </a:graphic>
      </p:graphicFrame>
    </p:spTree>
    <p:extLst>
      <p:ext uri="{BB962C8B-B14F-4D97-AF65-F5344CB8AC3E}">
        <p14:creationId xmlns:p14="http://schemas.microsoft.com/office/powerpoint/2010/main" val="1116897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1921" y="464695"/>
            <a:ext cx="9611194" cy="1042372"/>
          </a:xfrm>
        </p:spPr>
        <p:txBody>
          <a:bodyPr/>
          <a:lstStyle/>
          <a:p>
            <a:pPr algn="ctr"/>
            <a:r>
              <a:rPr lang="tr-TR" b="1" dirty="0"/>
              <a:t>TAMAMLANAN İNŞAATIN MALİYET TESPİTİ</a:t>
            </a:r>
          </a:p>
        </p:txBody>
      </p:sp>
      <p:sp>
        <p:nvSpPr>
          <p:cNvPr id="3" name="İçerik Yer Tutucusu 2"/>
          <p:cNvSpPr>
            <a:spLocks noGrp="1"/>
          </p:cNvSpPr>
          <p:nvPr>
            <p:ph idx="1"/>
          </p:nvPr>
        </p:nvSpPr>
        <p:spPr>
          <a:xfrm>
            <a:off x="838200" y="1507066"/>
            <a:ext cx="10515600" cy="5118585"/>
          </a:xfrm>
        </p:spPr>
        <p:txBody>
          <a:bodyPr>
            <a:normAutofit/>
          </a:bodyPr>
          <a:lstStyle/>
          <a:p>
            <a:pPr marL="0" indent="0">
              <a:buNone/>
            </a:pPr>
            <a:r>
              <a:rPr lang="tr-TR" sz="1800" b="1" dirty="0"/>
              <a:t>	………………………İnşaat Giderlerinin Yarı Mamule Yansıtma kaydı ……………</a:t>
            </a:r>
          </a:p>
          <a:p>
            <a:pPr marL="0" indent="0">
              <a:buNone/>
            </a:pPr>
            <a:r>
              <a:rPr lang="tr-TR" sz="1800" b="1" dirty="0"/>
              <a:t>	151 YARI MAMULLER</a:t>
            </a:r>
          </a:p>
          <a:p>
            <a:pPr marL="457200" lvl="1" indent="0">
              <a:buNone/>
            </a:pPr>
            <a:r>
              <a:rPr lang="tr-TR" b="1" dirty="0"/>
              <a:t>		711 DİREKT İLK MADDE MALZEME</a:t>
            </a:r>
          </a:p>
          <a:p>
            <a:pPr marL="457200" lvl="1" indent="0">
              <a:buNone/>
            </a:pPr>
            <a:r>
              <a:rPr lang="tr-TR" b="1" dirty="0"/>
              <a:t>		721 DİREKT İŞÇİLİK GİDERLERİ</a:t>
            </a:r>
          </a:p>
          <a:p>
            <a:pPr marL="457200" lvl="1" indent="0">
              <a:buNone/>
            </a:pPr>
            <a:r>
              <a:rPr lang="tr-TR" b="1" dirty="0"/>
              <a:t>		731 GENEL ÜRETİM GİDERLERİ</a:t>
            </a:r>
          </a:p>
          <a:p>
            <a:pPr marL="0" indent="0">
              <a:buNone/>
            </a:pPr>
            <a:r>
              <a:rPr lang="tr-TR" sz="1800" b="1" dirty="0"/>
              <a:t>	………………….. Yansıtma Hesaplarının Kapanış Kaydı ………………………</a:t>
            </a:r>
          </a:p>
          <a:p>
            <a:pPr marL="0" indent="0">
              <a:buNone/>
            </a:pPr>
            <a:r>
              <a:rPr lang="tr-TR" sz="1800" b="1" dirty="0"/>
              <a:t>	711 DİREKT İLK MADDE MALZEME</a:t>
            </a:r>
          </a:p>
          <a:p>
            <a:pPr marL="0" indent="0">
              <a:buNone/>
            </a:pPr>
            <a:r>
              <a:rPr lang="tr-TR" sz="1800" b="1" dirty="0"/>
              <a:t>	721 DİREKT İŞÇİLİK GİDERLERİ</a:t>
            </a:r>
          </a:p>
          <a:p>
            <a:pPr marL="0" indent="0">
              <a:buNone/>
            </a:pPr>
            <a:r>
              <a:rPr lang="tr-TR" sz="1800" b="1" dirty="0"/>
              <a:t>	731 GENEL ÜRETİM GİDERLERİ</a:t>
            </a:r>
          </a:p>
          <a:p>
            <a:pPr marL="457200" lvl="1" indent="0">
              <a:buNone/>
            </a:pPr>
            <a:r>
              <a:rPr lang="tr-TR" b="1" dirty="0"/>
              <a:t>	710 DİREKT İLK MADDE MALZEME</a:t>
            </a:r>
          </a:p>
          <a:p>
            <a:pPr marL="457200" lvl="1" indent="0">
              <a:buNone/>
            </a:pPr>
            <a:r>
              <a:rPr lang="tr-TR" b="1" dirty="0"/>
              <a:t>	720 DİREKT İŞÇİLİK GİDERLERİ</a:t>
            </a:r>
          </a:p>
          <a:p>
            <a:pPr marL="457200" lvl="1" indent="0">
              <a:buNone/>
            </a:pPr>
            <a:r>
              <a:rPr lang="tr-TR" b="1" dirty="0"/>
              <a:t>	730 GENEL ÜRETİM GİDERLERİ</a:t>
            </a:r>
          </a:p>
        </p:txBody>
      </p:sp>
    </p:spTree>
    <p:extLst>
      <p:ext uri="{BB962C8B-B14F-4D97-AF65-F5344CB8AC3E}">
        <p14:creationId xmlns:p14="http://schemas.microsoft.com/office/powerpoint/2010/main" val="96764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16561"/>
          </a:xfrm>
        </p:spPr>
        <p:txBody>
          <a:bodyPr/>
          <a:lstStyle/>
          <a:p>
            <a:pPr algn="ctr"/>
            <a:r>
              <a:rPr lang="tr-TR" b="1" dirty="0"/>
              <a:t>ÖZEL İNŞAATLAR</a:t>
            </a:r>
          </a:p>
        </p:txBody>
      </p:sp>
      <p:sp>
        <p:nvSpPr>
          <p:cNvPr id="3" name="İçerik Yer Tutucusu 2"/>
          <p:cNvSpPr>
            <a:spLocks noGrp="1"/>
          </p:cNvSpPr>
          <p:nvPr>
            <p:ph idx="1"/>
          </p:nvPr>
        </p:nvSpPr>
        <p:spPr>
          <a:xfrm>
            <a:off x="838200" y="1181686"/>
            <a:ext cx="10515600" cy="4995277"/>
          </a:xfrm>
        </p:spPr>
        <p:txBody>
          <a:bodyPr>
            <a:normAutofit/>
          </a:bodyPr>
          <a:lstStyle/>
          <a:p>
            <a:pPr marL="0" indent="0" algn="just">
              <a:buNone/>
            </a:pPr>
            <a:r>
              <a:rPr lang="tr-TR" dirty="0"/>
              <a:t>	</a:t>
            </a:r>
            <a:r>
              <a:rPr lang="tr-TR" b="1" dirty="0"/>
              <a:t>Ticari Kazanç: </a:t>
            </a:r>
            <a:r>
              <a:rPr lang="tr-TR" dirty="0"/>
              <a:t>Her türlü ticari ve sınai faaliyetten doğan kazançtır.</a:t>
            </a:r>
          </a:p>
          <a:p>
            <a:pPr marL="0" indent="0" algn="just">
              <a:buNone/>
            </a:pPr>
            <a:endParaRPr lang="tr-TR" dirty="0"/>
          </a:p>
          <a:p>
            <a:pPr marL="0" indent="0" algn="just">
              <a:buNone/>
            </a:pPr>
            <a:r>
              <a:rPr lang="tr-TR" dirty="0"/>
              <a:t>	GVK.’</a:t>
            </a:r>
            <a:r>
              <a:rPr lang="tr-TR" dirty="0" err="1"/>
              <a:t>nun</a:t>
            </a:r>
            <a:r>
              <a:rPr lang="tr-TR" dirty="0"/>
              <a:t> 37/4.md: Gayrimenkullerin alım satımı ve inşa işleriyle devamlı olarak uğraşanların bu işlerden elde ettikleri kazançların ticari kazanç olarak vergilendirileceği belirtilmiştir.	</a:t>
            </a:r>
          </a:p>
          <a:p>
            <a:pPr marL="0" indent="0" algn="just">
              <a:buNone/>
            </a:pPr>
            <a:endParaRPr lang="tr-TR" dirty="0"/>
          </a:p>
          <a:p>
            <a:pPr marL="0" indent="0" algn="just">
              <a:buNone/>
            </a:pPr>
            <a:r>
              <a:rPr lang="tr-TR" dirty="0"/>
              <a:t>	 </a:t>
            </a:r>
            <a:r>
              <a:rPr lang="tr-TR" b="1" dirty="0"/>
              <a:t>Değer Artış </a:t>
            </a:r>
            <a:r>
              <a:rPr lang="tr-TR" b="1" dirty="0" err="1"/>
              <a:t>Kazancı</a:t>
            </a:r>
            <a:r>
              <a:rPr lang="tr-TR" dirty="0" err="1"/>
              <a:t>;Belirli</a:t>
            </a:r>
            <a:r>
              <a:rPr lang="tr-TR" dirty="0"/>
              <a:t> kaynaklara bağlanması mümkün olmayan,  belirli dönemlerde meydana gelmeyen, devamlı değil arızi </a:t>
            </a:r>
            <a:r>
              <a:rPr lang="es-ES" dirty="0"/>
              <a:t>o</a:t>
            </a:r>
            <a:r>
              <a:rPr lang="tr-TR" dirty="0"/>
              <a:t> </a:t>
            </a:r>
            <a:r>
              <a:rPr lang="es-ES" dirty="0"/>
              <a:t>an ve çoğu zaman bir</a:t>
            </a:r>
            <a:r>
              <a:rPr lang="tr-TR" dirty="0"/>
              <a:t> teşebbüs sonucu olmaksızın, kişilerin bazı mal  varlıklarında kendiliğinden  meydana gelen kazanç ve iratlardır.</a:t>
            </a:r>
          </a:p>
          <a:p>
            <a:pPr marL="0" indent="0" algn="just">
              <a:buNone/>
            </a:pPr>
            <a:endParaRPr lang="tr-TR" dirty="0"/>
          </a:p>
          <a:p>
            <a:pPr marL="0" indent="0" algn="just">
              <a:buNone/>
            </a:pPr>
            <a:r>
              <a:rPr lang="tr-TR" dirty="0"/>
              <a:t>	Diğer kazanç ve iratlar, "değer artış kazançları" ve "arızi kazançlar« olmak üzere iki alt ayrıma tabi tutulmuştur.</a:t>
            </a:r>
          </a:p>
        </p:txBody>
      </p:sp>
    </p:spTree>
    <p:extLst>
      <p:ext uri="{BB962C8B-B14F-4D97-AF65-F5344CB8AC3E}">
        <p14:creationId xmlns:p14="http://schemas.microsoft.com/office/powerpoint/2010/main" val="2668391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33681"/>
          </a:xfrm>
        </p:spPr>
        <p:txBody>
          <a:bodyPr>
            <a:normAutofit/>
          </a:bodyPr>
          <a:lstStyle/>
          <a:p>
            <a:pPr algn="ctr"/>
            <a:r>
              <a:rPr lang="tr-TR" sz="2800" b="1" dirty="0"/>
              <a:t>MÜTEAHHİTE KALAN DAİRELERİN MALİYET KAYDI</a:t>
            </a:r>
          </a:p>
        </p:txBody>
      </p:sp>
      <p:sp>
        <p:nvSpPr>
          <p:cNvPr id="3" name="İçerik Yer Tutucusu 2"/>
          <p:cNvSpPr>
            <a:spLocks noGrp="1"/>
          </p:cNvSpPr>
          <p:nvPr>
            <p:ph idx="1"/>
          </p:nvPr>
        </p:nvSpPr>
        <p:spPr>
          <a:xfrm>
            <a:off x="838200" y="1209822"/>
            <a:ext cx="10515600" cy="4967141"/>
          </a:xfrm>
        </p:spPr>
        <p:txBody>
          <a:bodyPr/>
          <a:lstStyle/>
          <a:p>
            <a:pPr marL="0" indent="0">
              <a:buNone/>
            </a:pPr>
            <a:r>
              <a:rPr lang="tr-TR" dirty="0"/>
              <a:t>	------</a:t>
            </a:r>
            <a:r>
              <a:rPr lang="tr-TR" sz="1600" b="1" dirty="0"/>
              <a:t>Yapımı Tamamlanan Yerlerin Maliyet Kaydı……..……………</a:t>
            </a:r>
          </a:p>
          <a:p>
            <a:pPr marL="0" indent="0">
              <a:buNone/>
            </a:pPr>
            <a:r>
              <a:rPr lang="tr-TR" sz="1600" b="1" dirty="0"/>
              <a:t>	152 MAMULLER HESABI</a:t>
            </a:r>
          </a:p>
          <a:p>
            <a:pPr marL="0" indent="0">
              <a:buNone/>
            </a:pPr>
            <a:r>
              <a:rPr lang="tr-TR" sz="1600" b="1" dirty="0"/>
              <a:t>		</a:t>
            </a:r>
            <a:r>
              <a:rPr lang="fr-FR" sz="1600" b="1" dirty="0"/>
              <a:t>152.01 </a:t>
            </a:r>
            <a:r>
              <a:rPr lang="tr-TR" sz="1600" b="1" dirty="0"/>
              <a:t>      </a:t>
            </a:r>
            <a:r>
              <a:rPr lang="fr-FR" sz="1600" b="1" dirty="0"/>
              <a:t>1 </a:t>
            </a:r>
            <a:r>
              <a:rPr lang="fr-FR" sz="1600" b="1" dirty="0" err="1"/>
              <a:t>Nolu</a:t>
            </a:r>
            <a:r>
              <a:rPr lang="fr-FR" sz="1600" b="1" dirty="0"/>
              <a:t> </a:t>
            </a:r>
            <a:r>
              <a:rPr lang="fr-FR" sz="1600" b="1" dirty="0" err="1"/>
              <a:t>Daire</a:t>
            </a:r>
            <a:endParaRPr lang="fr-FR" sz="1600" b="1" dirty="0"/>
          </a:p>
          <a:p>
            <a:pPr marL="914400" lvl="2" indent="0">
              <a:buNone/>
            </a:pPr>
            <a:r>
              <a:rPr lang="fr-FR" b="1" dirty="0"/>
              <a:t>152.0</a:t>
            </a:r>
            <a:r>
              <a:rPr lang="tr-TR" b="1" dirty="0"/>
              <a:t>2</a:t>
            </a:r>
            <a:r>
              <a:rPr lang="fr-FR" b="1" dirty="0"/>
              <a:t> </a:t>
            </a:r>
            <a:r>
              <a:rPr lang="tr-TR" b="1" dirty="0"/>
              <a:t>	2</a:t>
            </a:r>
            <a:r>
              <a:rPr lang="fr-FR" b="1" dirty="0"/>
              <a:t> </a:t>
            </a:r>
            <a:r>
              <a:rPr lang="fr-FR" b="1" dirty="0" err="1"/>
              <a:t>Nolu</a:t>
            </a:r>
            <a:r>
              <a:rPr lang="fr-FR" b="1" dirty="0"/>
              <a:t> </a:t>
            </a:r>
            <a:r>
              <a:rPr lang="fr-FR" b="1" dirty="0" err="1"/>
              <a:t>Daire</a:t>
            </a:r>
            <a:endParaRPr lang="fr-FR" b="1" dirty="0"/>
          </a:p>
          <a:p>
            <a:pPr marL="914400" lvl="2" indent="0">
              <a:buNone/>
            </a:pPr>
            <a:r>
              <a:rPr lang="fr-FR" b="1" dirty="0"/>
              <a:t>152.0</a:t>
            </a:r>
            <a:r>
              <a:rPr lang="tr-TR" b="1" dirty="0"/>
              <a:t>3 </a:t>
            </a:r>
            <a:r>
              <a:rPr lang="fr-FR" b="1" dirty="0"/>
              <a:t> </a:t>
            </a:r>
            <a:r>
              <a:rPr lang="tr-TR" b="1" dirty="0"/>
              <a:t>     3</a:t>
            </a:r>
            <a:r>
              <a:rPr lang="fr-FR" b="1" dirty="0"/>
              <a:t> </a:t>
            </a:r>
            <a:r>
              <a:rPr lang="fr-FR" b="1" dirty="0" err="1"/>
              <a:t>Nolu</a:t>
            </a:r>
            <a:r>
              <a:rPr lang="fr-FR" b="1" dirty="0"/>
              <a:t> </a:t>
            </a:r>
            <a:r>
              <a:rPr lang="fr-FR" b="1" dirty="0" err="1"/>
              <a:t>Daire</a:t>
            </a:r>
            <a:r>
              <a:rPr lang="fr-FR" b="1" dirty="0"/>
              <a:t> </a:t>
            </a:r>
            <a:r>
              <a:rPr lang="tr-TR" b="1" dirty="0"/>
              <a:t> </a:t>
            </a:r>
            <a:endParaRPr lang="fr-FR" b="1" dirty="0"/>
          </a:p>
          <a:p>
            <a:pPr marL="457200" lvl="1" indent="0">
              <a:buNone/>
            </a:pPr>
            <a:r>
              <a:rPr lang="tr-TR" sz="1600" b="1" dirty="0"/>
              <a:t>	</a:t>
            </a:r>
            <a:r>
              <a:rPr lang="fr-FR" sz="1600" b="1" dirty="0"/>
              <a:t>152.0</a:t>
            </a:r>
            <a:r>
              <a:rPr lang="tr-TR" sz="1600" b="1" dirty="0"/>
              <a:t>4   </a:t>
            </a:r>
            <a:r>
              <a:rPr lang="fr-FR" sz="1600" b="1" dirty="0"/>
              <a:t> </a:t>
            </a:r>
            <a:r>
              <a:rPr lang="tr-TR" sz="1600" b="1" dirty="0"/>
              <a:t>  4 </a:t>
            </a:r>
            <a:r>
              <a:rPr lang="fr-FR" sz="1600" b="1" dirty="0" err="1"/>
              <a:t>Nolu</a:t>
            </a:r>
            <a:r>
              <a:rPr lang="fr-FR" sz="1600" b="1" dirty="0"/>
              <a:t> </a:t>
            </a:r>
            <a:r>
              <a:rPr lang="fr-FR" sz="1600" b="1" dirty="0" err="1"/>
              <a:t>Daire</a:t>
            </a:r>
            <a:r>
              <a:rPr lang="fr-FR" sz="1600" b="1" dirty="0"/>
              <a:t> </a:t>
            </a:r>
          </a:p>
          <a:p>
            <a:pPr marL="0" indent="0">
              <a:buNone/>
            </a:pPr>
            <a:endParaRPr lang="tr-TR" sz="1600" b="1" dirty="0"/>
          </a:p>
          <a:p>
            <a:pPr marL="0" indent="0">
              <a:buNone/>
            </a:pPr>
            <a:r>
              <a:rPr lang="tr-TR" sz="1600" b="1" dirty="0"/>
              <a:t>						</a:t>
            </a:r>
            <a:r>
              <a:rPr lang="fi-FI" sz="1600" b="1" dirty="0"/>
              <a:t>151 YARI MAMUL – ÜRETİM</a:t>
            </a:r>
            <a:endParaRPr lang="tr-TR" sz="1600" b="1" dirty="0"/>
          </a:p>
          <a:p>
            <a:pPr marL="0" indent="0">
              <a:buNone/>
            </a:pPr>
            <a:r>
              <a:rPr lang="tr-TR" sz="1600" b="1" dirty="0"/>
              <a:t>							</a:t>
            </a:r>
            <a:r>
              <a:rPr lang="fi-FI" sz="1600" b="1" dirty="0"/>
              <a:t> 151 </a:t>
            </a:r>
            <a:r>
              <a:rPr lang="tr-TR" sz="1600" b="1" dirty="0"/>
              <a:t>01 Arsa  maliyeti</a:t>
            </a:r>
          </a:p>
          <a:p>
            <a:pPr marL="0" indent="0">
              <a:buNone/>
            </a:pPr>
            <a:r>
              <a:rPr lang="tr-TR" sz="1600" b="1" dirty="0"/>
              <a:t> 							</a:t>
            </a:r>
            <a:r>
              <a:rPr lang="fi-FI" sz="1600" b="1" dirty="0"/>
              <a:t>151 </a:t>
            </a:r>
            <a:r>
              <a:rPr lang="tr-TR" sz="1600" b="1" dirty="0"/>
              <a:t>02  İnşaat  maliyeti ( üretim)</a:t>
            </a:r>
          </a:p>
        </p:txBody>
      </p:sp>
    </p:spTree>
    <p:extLst>
      <p:ext uri="{BB962C8B-B14F-4D97-AF65-F5344CB8AC3E}">
        <p14:creationId xmlns:p14="http://schemas.microsoft.com/office/powerpoint/2010/main" val="173303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23857" y="155175"/>
            <a:ext cx="8534400" cy="1507067"/>
          </a:xfrm>
        </p:spPr>
        <p:txBody>
          <a:bodyPr>
            <a:normAutofit fontScale="90000"/>
          </a:bodyPr>
          <a:lstStyle/>
          <a:p>
            <a:pPr algn="ctr"/>
            <a:r>
              <a:rPr lang="tr-TR" b="1" dirty="0"/>
              <a:t>MÜTEAHHİTE AİT DAİRE VE İŞYERİ SATIŞ KAYDI</a:t>
            </a:r>
            <a:br>
              <a:rPr lang="tr-TR" dirty="0"/>
            </a:br>
            <a:endParaRPr lang="tr-TR" dirty="0"/>
          </a:p>
        </p:txBody>
      </p:sp>
      <p:sp>
        <p:nvSpPr>
          <p:cNvPr id="3" name="İçerik Yer Tutucusu 2"/>
          <p:cNvSpPr>
            <a:spLocks noGrp="1"/>
          </p:cNvSpPr>
          <p:nvPr>
            <p:ph idx="1"/>
          </p:nvPr>
        </p:nvSpPr>
        <p:spPr>
          <a:xfrm>
            <a:off x="684212" y="1154243"/>
            <a:ext cx="8534400" cy="5216577"/>
          </a:xfrm>
        </p:spPr>
        <p:txBody>
          <a:bodyPr>
            <a:normAutofit/>
          </a:bodyPr>
          <a:lstStyle/>
          <a:p>
            <a:pPr marL="0" indent="0">
              <a:buNone/>
            </a:pPr>
            <a:r>
              <a:rPr lang="tr-TR" dirty="0"/>
              <a:t>	3 </a:t>
            </a:r>
            <a:r>
              <a:rPr lang="tr-TR" dirty="0" err="1"/>
              <a:t>nolu</a:t>
            </a:r>
            <a:r>
              <a:rPr lang="tr-TR" dirty="0"/>
              <a:t> daireyi inşaat halinde iken bir daire satılmıştı.    İnşaat bitince kalan 4 daire ve 1 işyerini de topluca sattık.</a:t>
            </a:r>
          </a:p>
          <a:p>
            <a:pPr marL="0" indent="0">
              <a:buNone/>
            </a:pPr>
            <a:r>
              <a:rPr lang="tr-TR" dirty="0"/>
              <a:t> …………Satış Kaydı ve Avans Mahsubu……………………………..</a:t>
            </a:r>
          </a:p>
          <a:p>
            <a:pPr marL="0" indent="0">
              <a:buNone/>
            </a:pPr>
            <a:r>
              <a:rPr lang="tr-TR" dirty="0"/>
              <a:t> 	</a:t>
            </a:r>
            <a:r>
              <a:rPr lang="tr-TR" b="1" dirty="0"/>
              <a:t>120 ALICILAR</a:t>
            </a:r>
          </a:p>
          <a:p>
            <a:pPr marL="0" indent="0">
              <a:buNone/>
            </a:pPr>
            <a:r>
              <a:rPr lang="tr-TR" b="1" dirty="0"/>
              <a:t>	340 ALINAN AVANSLAR</a:t>
            </a:r>
          </a:p>
          <a:p>
            <a:pPr marL="0" indent="0">
              <a:buNone/>
            </a:pPr>
            <a:r>
              <a:rPr lang="tr-TR" dirty="0"/>
              <a:t>		340 01  inşaat devam ederken </a:t>
            </a:r>
          </a:p>
          <a:p>
            <a:pPr marL="0" indent="0">
              <a:buNone/>
            </a:pPr>
            <a:r>
              <a:rPr lang="tr-TR" dirty="0"/>
              <a:t>						</a:t>
            </a:r>
            <a:r>
              <a:rPr lang="tr-TR" b="1" dirty="0"/>
              <a:t>600 YURT İÇİ SATIŞLAR</a:t>
            </a:r>
          </a:p>
          <a:p>
            <a:pPr marL="0" indent="0">
              <a:buNone/>
            </a:pPr>
            <a:r>
              <a:rPr lang="tr-TR" b="1" dirty="0"/>
              <a:t>						391 HESAPLANAN KDV</a:t>
            </a:r>
          </a:p>
        </p:txBody>
      </p:sp>
    </p:spTree>
    <p:extLst>
      <p:ext uri="{BB962C8B-B14F-4D97-AF65-F5344CB8AC3E}">
        <p14:creationId xmlns:p14="http://schemas.microsoft.com/office/powerpoint/2010/main" val="3194880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9075" y="194872"/>
            <a:ext cx="9068710" cy="1633928"/>
          </a:xfrm>
        </p:spPr>
        <p:txBody>
          <a:bodyPr/>
          <a:lstStyle/>
          <a:p>
            <a:pPr algn="ctr"/>
            <a:r>
              <a:rPr lang="tr-TR" b="1" dirty="0"/>
              <a:t>SATILAN DAİRELERİN MALİYET KAYDI</a:t>
            </a:r>
            <a:br>
              <a:rPr lang="tr-TR" dirty="0"/>
            </a:br>
            <a:endParaRPr lang="tr-TR" dirty="0"/>
          </a:p>
        </p:txBody>
      </p:sp>
      <p:sp>
        <p:nvSpPr>
          <p:cNvPr id="3" name="İçerik Yer Tutucusu 2"/>
          <p:cNvSpPr>
            <a:spLocks noGrp="1"/>
          </p:cNvSpPr>
          <p:nvPr>
            <p:ph idx="1"/>
          </p:nvPr>
        </p:nvSpPr>
        <p:spPr>
          <a:xfrm>
            <a:off x="684212" y="1259174"/>
            <a:ext cx="8534400" cy="5201587"/>
          </a:xfrm>
        </p:spPr>
        <p:txBody>
          <a:bodyPr>
            <a:normAutofit/>
          </a:bodyPr>
          <a:lstStyle/>
          <a:p>
            <a:pPr marL="0" indent="0">
              <a:buNone/>
            </a:pPr>
            <a:r>
              <a:rPr lang="tr-TR" sz="1600" b="1" dirty="0"/>
              <a:t>…………….. Satılan Mamullerin Maliyet Kaydı ……………………….</a:t>
            </a:r>
          </a:p>
          <a:p>
            <a:pPr marL="0" indent="0">
              <a:buNone/>
            </a:pPr>
            <a:r>
              <a:rPr lang="tr-TR" sz="1600" b="1" dirty="0"/>
              <a:t>	</a:t>
            </a:r>
            <a:r>
              <a:rPr lang="fi-FI" sz="1600" b="1" dirty="0"/>
              <a:t>620 SATILAN MAMUL MALİYETİ</a:t>
            </a:r>
          </a:p>
          <a:p>
            <a:pPr marL="0" indent="0">
              <a:buNone/>
            </a:pPr>
            <a:r>
              <a:rPr lang="tr-TR" sz="1600" b="1" dirty="0"/>
              <a:t>						152 MAMULLER HESABI 1.650.000.-</a:t>
            </a:r>
          </a:p>
          <a:p>
            <a:pPr marL="0" indent="0">
              <a:buNone/>
            </a:pPr>
            <a:r>
              <a:rPr lang="tr-TR" sz="1600" b="1" dirty="0"/>
              <a:t>								</a:t>
            </a:r>
            <a:r>
              <a:rPr lang="fr-FR" sz="1600" b="1" dirty="0"/>
              <a:t>152.01 </a:t>
            </a:r>
            <a:r>
              <a:rPr lang="tr-TR" sz="1600" b="1" dirty="0"/>
              <a:t>      </a:t>
            </a:r>
            <a:r>
              <a:rPr lang="fr-FR" sz="1600" b="1" dirty="0"/>
              <a:t>1 </a:t>
            </a:r>
            <a:r>
              <a:rPr lang="fr-FR" sz="1600" b="1" dirty="0" err="1"/>
              <a:t>Nolu</a:t>
            </a:r>
            <a:r>
              <a:rPr lang="fr-FR" sz="1600" b="1" dirty="0"/>
              <a:t> </a:t>
            </a:r>
            <a:r>
              <a:rPr lang="fr-FR" sz="1600" b="1" dirty="0" err="1"/>
              <a:t>Daire</a:t>
            </a:r>
            <a:endParaRPr lang="fr-FR" sz="1600" b="1" dirty="0"/>
          </a:p>
          <a:p>
            <a:pPr marL="914400" lvl="2" indent="0">
              <a:buNone/>
            </a:pPr>
            <a:r>
              <a:rPr lang="tr-TR" b="1" dirty="0"/>
              <a:t>						</a:t>
            </a:r>
            <a:r>
              <a:rPr lang="fr-FR" b="1" dirty="0"/>
              <a:t>152.0</a:t>
            </a:r>
            <a:r>
              <a:rPr lang="tr-TR" b="1" dirty="0"/>
              <a:t>2</a:t>
            </a:r>
            <a:r>
              <a:rPr lang="fr-FR" b="1" dirty="0"/>
              <a:t> </a:t>
            </a:r>
            <a:r>
              <a:rPr lang="tr-TR" b="1" dirty="0"/>
              <a:t>	2</a:t>
            </a:r>
            <a:r>
              <a:rPr lang="fr-FR" b="1" dirty="0"/>
              <a:t> </a:t>
            </a:r>
            <a:r>
              <a:rPr lang="fr-FR" b="1" dirty="0" err="1"/>
              <a:t>Nolu</a:t>
            </a:r>
            <a:r>
              <a:rPr lang="fr-FR" b="1" dirty="0"/>
              <a:t> </a:t>
            </a:r>
            <a:r>
              <a:rPr lang="fr-FR" b="1" dirty="0" err="1"/>
              <a:t>Daire</a:t>
            </a:r>
            <a:endParaRPr lang="fr-FR" b="1" dirty="0"/>
          </a:p>
          <a:p>
            <a:pPr marL="914400" lvl="2" indent="0">
              <a:buNone/>
            </a:pPr>
            <a:r>
              <a:rPr lang="tr-TR" b="1" dirty="0"/>
              <a:t>						</a:t>
            </a:r>
            <a:r>
              <a:rPr lang="fr-FR" b="1" dirty="0"/>
              <a:t>152.0</a:t>
            </a:r>
            <a:r>
              <a:rPr lang="tr-TR" b="1" dirty="0"/>
              <a:t>3 </a:t>
            </a:r>
            <a:r>
              <a:rPr lang="fr-FR" b="1" dirty="0"/>
              <a:t> </a:t>
            </a:r>
            <a:r>
              <a:rPr lang="tr-TR" b="1" dirty="0"/>
              <a:t>     3</a:t>
            </a:r>
            <a:r>
              <a:rPr lang="fr-FR" b="1" dirty="0"/>
              <a:t> </a:t>
            </a:r>
            <a:r>
              <a:rPr lang="fr-FR" b="1" dirty="0" err="1"/>
              <a:t>Nolu</a:t>
            </a:r>
            <a:r>
              <a:rPr lang="fr-FR" b="1" dirty="0"/>
              <a:t> </a:t>
            </a:r>
            <a:r>
              <a:rPr lang="fr-FR" b="1" dirty="0" err="1"/>
              <a:t>Daire</a:t>
            </a:r>
            <a:r>
              <a:rPr lang="fr-FR" b="1" dirty="0"/>
              <a:t> </a:t>
            </a:r>
            <a:r>
              <a:rPr lang="tr-TR" b="1" dirty="0"/>
              <a:t> </a:t>
            </a:r>
            <a:endParaRPr lang="fr-FR" b="1" dirty="0"/>
          </a:p>
          <a:p>
            <a:pPr marL="457200" lvl="1" indent="0">
              <a:buNone/>
            </a:pPr>
            <a:r>
              <a:rPr lang="tr-TR" sz="1600" b="1" dirty="0"/>
              <a:t>							</a:t>
            </a:r>
            <a:r>
              <a:rPr lang="fr-FR" sz="1600" b="1" dirty="0"/>
              <a:t>152.0</a:t>
            </a:r>
            <a:r>
              <a:rPr lang="tr-TR" sz="1600" b="1" dirty="0"/>
              <a:t>4   </a:t>
            </a:r>
            <a:r>
              <a:rPr lang="fr-FR" sz="1600" b="1" dirty="0"/>
              <a:t> </a:t>
            </a:r>
            <a:r>
              <a:rPr lang="tr-TR" sz="1600" b="1" dirty="0"/>
              <a:t>  4 </a:t>
            </a:r>
            <a:r>
              <a:rPr lang="fr-FR" sz="1600" b="1" dirty="0" err="1"/>
              <a:t>Nolu</a:t>
            </a:r>
            <a:r>
              <a:rPr lang="fr-FR" sz="1600" b="1" dirty="0"/>
              <a:t> </a:t>
            </a:r>
            <a:r>
              <a:rPr lang="fr-FR" sz="1600" b="1" dirty="0" err="1"/>
              <a:t>Daire</a:t>
            </a:r>
            <a:r>
              <a:rPr lang="fr-FR" sz="1600" b="1" dirty="0"/>
              <a:t> </a:t>
            </a:r>
          </a:p>
          <a:p>
            <a:pPr marL="0" indent="0">
              <a:buNone/>
            </a:pPr>
            <a:endParaRPr lang="fr-FR" dirty="0"/>
          </a:p>
        </p:txBody>
      </p:sp>
    </p:spTree>
    <p:extLst>
      <p:ext uri="{BB962C8B-B14F-4D97-AF65-F5344CB8AC3E}">
        <p14:creationId xmlns:p14="http://schemas.microsoft.com/office/powerpoint/2010/main" val="2417710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450" y="434715"/>
            <a:ext cx="9713286" cy="987684"/>
          </a:xfrm>
        </p:spPr>
        <p:txBody>
          <a:bodyPr>
            <a:normAutofit fontScale="90000"/>
          </a:bodyPr>
          <a:lstStyle/>
          <a:p>
            <a:pPr algn="ctr"/>
            <a:r>
              <a:rPr lang="tr-TR" b="1" dirty="0"/>
              <a:t> kat karşılığı  teslimlerde muhasebe kayıtları</a:t>
            </a:r>
            <a:endParaRPr lang="tr-TR" dirty="0"/>
          </a:p>
        </p:txBody>
      </p:sp>
      <p:sp>
        <p:nvSpPr>
          <p:cNvPr id="3" name="İçerik Yer Tutucusu 2"/>
          <p:cNvSpPr>
            <a:spLocks noGrp="1"/>
          </p:cNvSpPr>
          <p:nvPr>
            <p:ph idx="1"/>
          </p:nvPr>
        </p:nvSpPr>
        <p:spPr>
          <a:xfrm>
            <a:off x="684211" y="1618938"/>
            <a:ext cx="10168667" cy="5006714"/>
          </a:xfrm>
        </p:spPr>
        <p:txBody>
          <a:bodyPr>
            <a:normAutofit fontScale="92500" lnSpcReduction="10000"/>
          </a:bodyPr>
          <a:lstStyle/>
          <a:p>
            <a:pPr marL="457200" lvl="1" indent="0" algn="just">
              <a:buNone/>
            </a:pPr>
            <a:r>
              <a:rPr lang="tr-TR" sz="3200" dirty="0"/>
              <a:t>	Arsa sahibinin arsa tesliminin ticari  nitelikli olması durumunda </a:t>
            </a:r>
            <a:r>
              <a:rPr lang="tr-TR" sz="3200" b="1" dirty="0"/>
              <a:t>arsa için</a:t>
            </a:r>
            <a:r>
              <a:rPr lang="tr-TR" sz="3200" dirty="0"/>
              <a:t>, müteahhidin ise arsa sahibine teslim ettiği bağımsız birimler için, vergiyi doğuran olayın vuku bulduğu tarih itibariyle eş zamanlı olarak fatura düzenlemesi gerekmektedir. (KDVK-60 Sayılı Sirküleri.)</a:t>
            </a:r>
          </a:p>
          <a:p>
            <a:pPr marL="457200" lvl="1" indent="0" algn="just">
              <a:buNone/>
            </a:pPr>
            <a:r>
              <a:rPr lang="tr-TR" sz="3200" dirty="0"/>
              <a:t>		Arsa sahibinin arsa tesliminin ticari  nitelikli olmaması durumunda </a:t>
            </a:r>
            <a:r>
              <a:rPr lang="tr-TR" sz="3200" b="1" dirty="0"/>
              <a:t>arsa içi</a:t>
            </a:r>
            <a:r>
              <a:rPr lang="tr-TR" sz="3200" dirty="0"/>
              <a:t>n  fatura düzenlenmeyecek müteahhit gider pusulası düzenleyerek.   Ancak  daire teslimleri için fatura düzenlenecek</a:t>
            </a:r>
          </a:p>
        </p:txBody>
      </p:sp>
    </p:spTree>
    <p:extLst>
      <p:ext uri="{BB962C8B-B14F-4D97-AF65-F5344CB8AC3E}">
        <p14:creationId xmlns:p14="http://schemas.microsoft.com/office/powerpoint/2010/main" val="1683958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3948" y="450166"/>
            <a:ext cx="8619005" cy="534572"/>
          </a:xfrm>
        </p:spPr>
        <p:txBody>
          <a:bodyPr>
            <a:normAutofit fontScale="90000"/>
          </a:bodyPr>
          <a:lstStyle/>
          <a:p>
            <a:pPr algn="ctr"/>
            <a:r>
              <a:rPr lang="tr-TR" b="1" dirty="0"/>
              <a:t>ARSA SAHİBİ  Mükellef ise MUHASEBE KAYITLARI</a:t>
            </a:r>
            <a:br>
              <a:rPr lang="tr-TR" dirty="0"/>
            </a:br>
            <a:endParaRPr lang="tr-TR" dirty="0"/>
          </a:p>
        </p:txBody>
      </p:sp>
      <p:sp>
        <p:nvSpPr>
          <p:cNvPr id="3" name="İçerik Yer Tutucusu 2"/>
          <p:cNvSpPr>
            <a:spLocks noGrp="1"/>
          </p:cNvSpPr>
          <p:nvPr>
            <p:ph idx="1"/>
          </p:nvPr>
        </p:nvSpPr>
        <p:spPr>
          <a:xfrm>
            <a:off x="838200" y="984738"/>
            <a:ext cx="10515600" cy="5595943"/>
          </a:xfrm>
        </p:spPr>
        <p:txBody>
          <a:bodyPr>
            <a:normAutofit/>
          </a:bodyPr>
          <a:lstStyle/>
          <a:p>
            <a:pPr marL="0" indent="0" algn="just">
              <a:buNone/>
            </a:pPr>
            <a:r>
              <a:rPr lang="tr-TR" dirty="0"/>
              <a:t>	Örneğimizde, arsa   XX  Ltd. </a:t>
            </a:r>
            <a:r>
              <a:rPr lang="tr-TR" dirty="0" err="1"/>
              <a:t>şti</a:t>
            </a:r>
            <a:r>
              <a:rPr lang="tr-TR" dirty="0"/>
              <a:t>’ den kat karşılığı alındığını kabul edersek, Arsa Sahibi şirketin muhasebe kayıtları aşağıdaki gibi olması gerekir. (Şirkette arsa 400.000.- TL bedelle kayıtlıdır)</a:t>
            </a:r>
          </a:p>
          <a:p>
            <a:pPr marL="0" indent="0">
              <a:buNone/>
            </a:pPr>
            <a:r>
              <a:rPr lang="tr-TR" dirty="0"/>
              <a:t>	---------------------------------Arsa Faturasının Düzenlenmesi Kaydı--------------------</a:t>
            </a:r>
          </a:p>
          <a:p>
            <a:pPr marL="0" indent="0">
              <a:buNone/>
            </a:pPr>
            <a:r>
              <a:rPr lang="tr-TR" dirty="0"/>
              <a:t>	</a:t>
            </a:r>
            <a:r>
              <a:rPr lang="tr-TR" b="1" dirty="0"/>
              <a:t>136 DİĞER ÇEŞİTLİ ALACAKLAR 						1.180.000-</a:t>
            </a:r>
          </a:p>
          <a:p>
            <a:pPr marL="0" indent="0">
              <a:buNone/>
            </a:pPr>
            <a:r>
              <a:rPr lang="tr-TR" b="1" dirty="0"/>
              <a:t>	</a:t>
            </a:r>
            <a:r>
              <a:rPr lang="sv-SE" b="1" dirty="0"/>
              <a:t>Kat Karşılığı Teslim Edilen Arsa Bedeli</a:t>
            </a:r>
          </a:p>
          <a:p>
            <a:pPr marL="0" indent="0">
              <a:buNone/>
            </a:pPr>
            <a:r>
              <a:rPr lang="tr-TR" b="1" dirty="0"/>
              <a:t>							</a:t>
            </a:r>
            <a:r>
              <a:rPr lang="it-IT" b="1" dirty="0"/>
              <a:t>250 ARSA VE ARAZİLER </a:t>
            </a:r>
            <a:r>
              <a:rPr lang="tr-TR" b="1" dirty="0"/>
              <a:t>						4</a:t>
            </a:r>
            <a:r>
              <a:rPr lang="it-IT" b="1" dirty="0"/>
              <a:t>00.000.-</a:t>
            </a:r>
          </a:p>
          <a:p>
            <a:pPr marL="0" indent="0">
              <a:buNone/>
            </a:pPr>
            <a:r>
              <a:rPr lang="tr-TR" b="1" dirty="0"/>
              <a:t>							391 HESAPLANAN KDV 						180.100.-</a:t>
            </a:r>
          </a:p>
          <a:p>
            <a:pPr marL="0" indent="0">
              <a:buNone/>
            </a:pPr>
            <a:r>
              <a:rPr lang="tr-TR" b="1" dirty="0"/>
              <a:t>							679 DİĞER OLAĞAN DIŞI GELİR VE KARLAR 	600.000</a:t>
            </a:r>
          </a:p>
          <a:p>
            <a:pPr marL="0" indent="0">
              <a:buNone/>
            </a:pPr>
            <a:r>
              <a:rPr lang="tr-TR" b="1" dirty="0"/>
              <a:t>------------------------------Alınan Daire ve İşyerlerinin Kaydı--------------------</a:t>
            </a:r>
          </a:p>
          <a:p>
            <a:pPr marL="0" lvl="1" indent="0">
              <a:buNone/>
            </a:pPr>
            <a:r>
              <a:rPr lang="tr-TR" b="1" dirty="0"/>
              <a:t>	252- </a:t>
            </a:r>
            <a:r>
              <a:rPr lang="tr-TR" sz="2100" b="1" dirty="0"/>
              <a:t>BİNALAR 						     1.000.000-</a:t>
            </a:r>
          </a:p>
          <a:p>
            <a:pPr marL="0" lvl="2" indent="0">
              <a:buNone/>
            </a:pPr>
            <a:r>
              <a:rPr lang="tr-TR" sz="2100" b="1" dirty="0"/>
              <a:t>	191.- İNDİRİLECEK KDV 				       180.100-</a:t>
            </a:r>
          </a:p>
          <a:p>
            <a:pPr marL="0" lvl="7" indent="0">
              <a:buNone/>
            </a:pPr>
            <a:r>
              <a:rPr lang="tr-TR" sz="2100" b="1" dirty="0"/>
              <a:t>							136 DİĞER ÇEŞİTLİ ALACAKLAR 			        1.180.000</a:t>
            </a:r>
          </a:p>
        </p:txBody>
      </p:sp>
    </p:spTree>
    <p:extLst>
      <p:ext uri="{BB962C8B-B14F-4D97-AF65-F5344CB8AC3E}">
        <p14:creationId xmlns:p14="http://schemas.microsoft.com/office/powerpoint/2010/main" val="22432141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5754" y="309489"/>
            <a:ext cx="9986907" cy="1041008"/>
          </a:xfrm>
        </p:spPr>
        <p:txBody>
          <a:bodyPr>
            <a:noAutofit/>
          </a:bodyPr>
          <a:lstStyle/>
          <a:p>
            <a:pPr algn="ctr"/>
            <a:r>
              <a:rPr lang="tr-TR" sz="2400" b="1" dirty="0"/>
              <a:t>MÜTEAHHİTİN ARSA PAYINA AİT DÜZENLEYECEĞİ FATURA</a:t>
            </a:r>
            <a:br>
              <a:rPr lang="tr-TR" sz="2400" b="1" dirty="0"/>
            </a:br>
            <a:r>
              <a:rPr lang="tr-TR" sz="2400" b="1" dirty="0"/>
              <a:t>VE KAYITLAR  (arsa sahibi mükellef  olması durumu)</a:t>
            </a:r>
            <a:br>
              <a:rPr lang="tr-TR" sz="2400" dirty="0"/>
            </a:br>
            <a:br>
              <a:rPr lang="tr-TR" sz="2400" dirty="0"/>
            </a:br>
            <a:endParaRPr lang="tr-TR" sz="2400" dirty="0"/>
          </a:p>
        </p:txBody>
      </p:sp>
      <p:sp>
        <p:nvSpPr>
          <p:cNvPr id="3" name="İçerik Yer Tutucusu 2"/>
          <p:cNvSpPr>
            <a:spLocks noGrp="1"/>
          </p:cNvSpPr>
          <p:nvPr>
            <p:ph idx="1"/>
          </p:nvPr>
        </p:nvSpPr>
        <p:spPr>
          <a:xfrm>
            <a:off x="684212" y="1209822"/>
            <a:ext cx="9718962" cy="5648177"/>
          </a:xfrm>
        </p:spPr>
        <p:txBody>
          <a:bodyPr>
            <a:normAutofit/>
          </a:bodyPr>
          <a:lstStyle/>
          <a:p>
            <a:pPr marL="0" indent="0" algn="just">
              <a:buNone/>
            </a:pPr>
            <a:r>
              <a:rPr lang="tr-TR" dirty="0"/>
              <a:t>	XX Ltd. </a:t>
            </a:r>
            <a:r>
              <a:rPr lang="tr-TR" dirty="0" err="1"/>
              <a:t>şti’den</a:t>
            </a:r>
            <a:r>
              <a:rPr lang="tr-TR" dirty="0"/>
              <a:t> arsa payına ait düzenlenen faturanın muhasebe kaydı ve müteahhit olarak bizim arsa sahibi Ahmet Bey </a:t>
            </a:r>
            <a:r>
              <a:rPr lang="tr-TR" dirty="0" err="1"/>
              <a:t>Ltd.Şti’ne</a:t>
            </a:r>
            <a:r>
              <a:rPr lang="tr-TR" dirty="0"/>
              <a:t> düzenlediğimiz faturanın muhasebe kaydı.</a:t>
            </a:r>
          </a:p>
          <a:p>
            <a:pPr marL="0" indent="0">
              <a:buNone/>
            </a:pPr>
            <a:r>
              <a:rPr lang="tr-TR" dirty="0"/>
              <a:t>	---------------------</a:t>
            </a:r>
            <a:r>
              <a:rPr lang="tr-TR" b="1" dirty="0"/>
              <a:t>Almış olduğumuz arsa payına ait faturanın kaydı-----------</a:t>
            </a:r>
          </a:p>
          <a:p>
            <a:pPr marL="0" indent="0">
              <a:buNone/>
            </a:pPr>
            <a:r>
              <a:rPr lang="tr-TR" b="1" dirty="0"/>
              <a:t>	151- YARI MAMULLER                                      1.000.000-</a:t>
            </a:r>
          </a:p>
          <a:p>
            <a:pPr marL="0" indent="0">
              <a:buNone/>
            </a:pPr>
            <a:r>
              <a:rPr lang="tr-TR" b="1" dirty="0"/>
              <a:t>	191.- İNDİRİLECEK KDV                                      	180.100.-</a:t>
            </a:r>
          </a:p>
          <a:p>
            <a:pPr marL="914400" lvl="2" indent="0">
              <a:buNone/>
            </a:pPr>
            <a:r>
              <a:rPr lang="tr-TR" sz="2000" b="1" dirty="0"/>
              <a:t>            336 DİĞER ÇEŞİTLİ BORÇLAR                                     1.180.000-</a:t>
            </a:r>
          </a:p>
          <a:p>
            <a:pPr marL="0" indent="0">
              <a:buNone/>
            </a:pPr>
            <a:r>
              <a:rPr lang="tr-TR" b="1" dirty="0"/>
              <a:t>	-------Arsa payına ait Müteahhit olarak düzenlediğimiz faturanın kaydı----</a:t>
            </a:r>
          </a:p>
          <a:p>
            <a:pPr marL="0" indent="0">
              <a:buNone/>
            </a:pPr>
            <a:r>
              <a:rPr lang="tr-TR" b="1" dirty="0"/>
              <a:t>		336 DİĞER ÇEŞİTLİ BORÇLAR  					     1.180.000-</a:t>
            </a:r>
          </a:p>
          <a:p>
            <a:pPr marL="0" indent="0">
              <a:buNone/>
            </a:pPr>
            <a:r>
              <a:rPr lang="tr-TR" b="1" dirty="0"/>
              <a:t>					</a:t>
            </a:r>
          </a:p>
          <a:p>
            <a:pPr marL="0" indent="0">
              <a:buNone/>
            </a:pPr>
            <a:r>
              <a:rPr lang="tr-TR" b="1" dirty="0"/>
              <a:t>						600 YURT İÇİ SATIŞLAR 						1.000.000</a:t>
            </a:r>
          </a:p>
          <a:p>
            <a:pPr marL="0" indent="0">
              <a:buNone/>
            </a:pPr>
            <a:r>
              <a:rPr lang="tr-TR" b="1" dirty="0"/>
              <a:t>						391 HESAPLANAN KDV						 180.100.-</a:t>
            </a:r>
          </a:p>
        </p:txBody>
      </p:sp>
    </p:spTree>
    <p:extLst>
      <p:ext uri="{BB962C8B-B14F-4D97-AF65-F5344CB8AC3E}">
        <p14:creationId xmlns:p14="http://schemas.microsoft.com/office/powerpoint/2010/main" val="242656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1858" y="225083"/>
            <a:ext cx="10380803" cy="759656"/>
          </a:xfrm>
        </p:spPr>
        <p:txBody>
          <a:bodyPr>
            <a:noAutofit/>
          </a:bodyPr>
          <a:lstStyle/>
          <a:p>
            <a:pPr algn="ctr"/>
            <a:r>
              <a:rPr lang="tr-TR" sz="2400" b="1" dirty="0"/>
              <a:t>MÜTEAHHİTİN ARSA PAYINA AİT DÜZENLEYECEĞİ FATURA</a:t>
            </a:r>
            <a:br>
              <a:rPr lang="tr-TR" sz="2400" b="1" dirty="0"/>
            </a:br>
            <a:r>
              <a:rPr lang="tr-TR" sz="2400" b="1" dirty="0"/>
              <a:t>VE KAYITLAR   (arsa sahibi mükellef  olmaması durumu)</a:t>
            </a:r>
            <a:br>
              <a:rPr lang="tr-TR" sz="2400" dirty="0"/>
            </a:br>
            <a:endParaRPr lang="tr-TR" sz="2400" dirty="0"/>
          </a:p>
        </p:txBody>
      </p:sp>
      <p:sp>
        <p:nvSpPr>
          <p:cNvPr id="3" name="İçerik Yer Tutucusu 2"/>
          <p:cNvSpPr>
            <a:spLocks noGrp="1"/>
          </p:cNvSpPr>
          <p:nvPr>
            <p:ph idx="1"/>
          </p:nvPr>
        </p:nvSpPr>
        <p:spPr>
          <a:xfrm>
            <a:off x="684212" y="1209822"/>
            <a:ext cx="9718962" cy="5648177"/>
          </a:xfrm>
        </p:spPr>
        <p:txBody>
          <a:bodyPr>
            <a:normAutofit fontScale="92500"/>
          </a:bodyPr>
          <a:lstStyle/>
          <a:p>
            <a:pPr marL="0" indent="0" algn="just">
              <a:buNone/>
            </a:pPr>
            <a:r>
              <a:rPr lang="tr-TR" dirty="0"/>
              <a:t>	 ATA’ Bey’e ait arsa payına ait düzenlenen  gider pusulası muhasebe kaydı ve müteahhit olarak bizim arsa sahibi düzenlediğimiz faturanın muhasebe kaydı.</a:t>
            </a:r>
          </a:p>
          <a:p>
            <a:pPr marL="0" indent="0">
              <a:buNone/>
            </a:pPr>
            <a:r>
              <a:rPr lang="tr-TR" dirty="0"/>
              <a:t>	</a:t>
            </a:r>
            <a:r>
              <a:rPr lang="tr-TR" b="1" dirty="0"/>
              <a:t>--------Almış Olduğumuz Arsa Payına Ait  Gider Pusulasının  Kaydı-----------</a:t>
            </a:r>
          </a:p>
          <a:p>
            <a:pPr marL="0" indent="0">
              <a:buNone/>
            </a:pPr>
            <a:r>
              <a:rPr lang="tr-TR" b="1" dirty="0"/>
              <a:t>	151- YARI MAMULLER                                      1.000.000-</a:t>
            </a:r>
          </a:p>
          <a:p>
            <a:pPr marL="0" indent="0">
              <a:buNone/>
            </a:pPr>
            <a:r>
              <a:rPr lang="tr-TR" b="1" dirty="0"/>
              <a:t>	</a:t>
            </a:r>
          </a:p>
          <a:p>
            <a:pPr marL="914400" lvl="2" indent="0">
              <a:buNone/>
            </a:pPr>
            <a:r>
              <a:rPr lang="tr-TR" sz="2000" b="1" dirty="0"/>
              <a:t>            336 DİĞER ÇEŞİTLİ BORÇLAR                                     1.000.000-</a:t>
            </a:r>
          </a:p>
          <a:p>
            <a:pPr marL="914400" lvl="2" indent="0">
              <a:buNone/>
            </a:pPr>
            <a:r>
              <a:rPr lang="tr-TR" sz="2000" b="1" dirty="0"/>
              <a:t>Gider pusulası  ile alış</a:t>
            </a:r>
          </a:p>
          <a:p>
            <a:pPr marL="0" indent="0">
              <a:buNone/>
            </a:pPr>
            <a:r>
              <a:rPr lang="tr-TR" b="1" dirty="0"/>
              <a:t>	-------Arsa Payına Ait Müteahhit Olarak Düzenlediğimiz Faturanın Kaydı----</a:t>
            </a:r>
          </a:p>
          <a:p>
            <a:pPr marL="0" indent="0">
              <a:buNone/>
            </a:pPr>
            <a:r>
              <a:rPr lang="tr-TR" b="1" dirty="0"/>
              <a:t>		336 DİĞER ÇEŞİTLİ BORÇLAR  					        1.000.000-</a:t>
            </a:r>
          </a:p>
          <a:p>
            <a:pPr marL="0" indent="0">
              <a:buNone/>
            </a:pPr>
            <a:r>
              <a:rPr lang="tr-TR" b="1" dirty="0"/>
              <a:t>		770  Genel Yönetim  Gideri                                               180.000-</a:t>
            </a:r>
          </a:p>
          <a:p>
            <a:pPr marL="0" indent="0">
              <a:buNone/>
            </a:pPr>
            <a:r>
              <a:rPr lang="tr-TR" b="1" dirty="0"/>
              <a:t>			</a:t>
            </a:r>
            <a:r>
              <a:rPr lang="tr-TR" sz="1700" b="1" dirty="0"/>
              <a:t>770. 50   KKEG</a:t>
            </a:r>
          </a:p>
          <a:p>
            <a:pPr marL="0" indent="0">
              <a:buNone/>
            </a:pPr>
            <a:r>
              <a:rPr lang="tr-TR" b="1" dirty="0"/>
              <a:t>						600 YURT İÇİ SATIŞLAR 						1.000.000</a:t>
            </a:r>
          </a:p>
          <a:p>
            <a:pPr marL="0" indent="0">
              <a:buNone/>
            </a:pPr>
            <a:r>
              <a:rPr lang="tr-TR" b="1" dirty="0"/>
              <a:t>						391 HESAPLANAN KDV						 180.100.-</a:t>
            </a:r>
          </a:p>
        </p:txBody>
      </p:sp>
    </p:spTree>
    <p:extLst>
      <p:ext uri="{BB962C8B-B14F-4D97-AF65-F5344CB8AC3E}">
        <p14:creationId xmlns:p14="http://schemas.microsoft.com/office/powerpoint/2010/main" val="3250556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8356" y="0"/>
            <a:ext cx="8534400" cy="1034321"/>
          </a:xfrm>
        </p:spPr>
        <p:txBody>
          <a:bodyPr>
            <a:normAutofit fontScale="90000"/>
          </a:bodyPr>
          <a:lstStyle/>
          <a:p>
            <a:pPr algn="ctr"/>
            <a:br>
              <a:rPr lang="tr-TR" dirty="0"/>
            </a:br>
            <a:r>
              <a:rPr lang="tr-TR" b="1" dirty="0"/>
              <a:t>ASGARİ İŞÇİLİK HESABI </a:t>
            </a:r>
            <a:endParaRPr lang="tr-TR" dirty="0"/>
          </a:p>
        </p:txBody>
      </p:sp>
      <p:sp>
        <p:nvSpPr>
          <p:cNvPr id="3" name="İçerik Yer Tutucusu 2"/>
          <p:cNvSpPr>
            <a:spLocks noGrp="1"/>
          </p:cNvSpPr>
          <p:nvPr>
            <p:ph idx="1"/>
          </p:nvPr>
        </p:nvSpPr>
        <p:spPr>
          <a:xfrm>
            <a:off x="1152993" y="1214203"/>
            <a:ext cx="10515600" cy="5516381"/>
          </a:xfrm>
        </p:spPr>
        <p:txBody>
          <a:bodyPr/>
          <a:lstStyle/>
          <a:p>
            <a:pPr marL="0" indent="0" algn="just">
              <a:buNone/>
            </a:pPr>
            <a:r>
              <a:rPr lang="tr-TR" b="1" dirty="0"/>
              <a:t>2014 Yılından Başlanılan ve 2016 Yılında Biten İnşaat İşlerinde Asgari işçilik İnşaatın Bitim Yılından Bir Önceki 2015 Yılının İnşaat m2 Maliyeti Esas Alınır. </a:t>
            </a:r>
          </a:p>
          <a:p>
            <a:pPr marL="0" indent="0" algn="just">
              <a:buNone/>
            </a:pPr>
            <a:r>
              <a:rPr lang="tr-TR" b="1" dirty="0"/>
              <a:t>	</a:t>
            </a:r>
            <a:r>
              <a:rPr lang="fi-FI" b="1" dirty="0"/>
              <a:t>İnşaat m2 Maliyeti </a:t>
            </a:r>
            <a:r>
              <a:rPr lang="tr-TR" b="1" dirty="0"/>
              <a:t> 750-</a:t>
            </a:r>
            <a:r>
              <a:rPr lang="fi-FI" b="1" dirty="0"/>
              <a:t>TL </a:t>
            </a:r>
            <a:endParaRPr lang="tr-TR" b="1" dirty="0"/>
          </a:p>
          <a:p>
            <a:pPr marL="0" indent="0" algn="just">
              <a:buNone/>
            </a:pPr>
            <a:endParaRPr lang="fi-FI" dirty="0"/>
          </a:p>
          <a:p>
            <a:pPr marL="0" indent="0" algn="just">
              <a:buNone/>
            </a:pPr>
            <a:r>
              <a:rPr lang="tr-TR" b="1" dirty="0"/>
              <a:t>	İnşaatın Toplam 1.500 m2 Tutarının m2 Maliyet Bedeli  750 İle Çarpılması Sonucu Bulunur. = 1.125.000- TL </a:t>
            </a:r>
            <a:endParaRPr lang="tr-TR" dirty="0"/>
          </a:p>
          <a:p>
            <a:pPr lvl="2"/>
            <a:endParaRPr lang="tr-TR" dirty="0"/>
          </a:p>
        </p:txBody>
      </p:sp>
    </p:spTree>
    <p:extLst>
      <p:ext uri="{BB962C8B-B14F-4D97-AF65-F5344CB8AC3E}">
        <p14:creationId xmlns:p14="http://schemas.microsoft.com/office/powerpoint/2010/main" val="2139052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51692"/>
            <a:ext cx="10515600" cy="5825271"/>
          </a:xfrm>
        </p:spPr>
        <p:txBody>
          <a:bodyPr/>
          <a:lstStyle/>
          <a:p>
            <a:pPr marL="0" indent="0">
              <a:buNone/>
            </a:pPr>
            <a:r>
              <a:rPr lang="tr-TR" b="1" dirty="0"/>
              <a:t>	Toplam İnşaat Maliyeti  1.125.000-TL </a:t>
            </a:r>
            <a:endParaRPr lang="tr-TR" dirty="0"/>
          </a:p>
          <a:p>
            <a:pPr marL="0" indent="0">
              <a:buNone/>
            </a:pPr>
            <a:r>
              <a:rPr lang="tr-TR" b="1" dirty="0"/>
              <a:t>	Asgari İşçilik Oranı % 9 </a:t>
            </a:r>
            <a:endParaRPr lang="tr-TR" dirty="0"/>
          </a:p>
          <a:p>
            <a:pPr marL="0" indent="0">
              <a:buNone/>
            </a:pPr>
            <a:r>
              <a:rPr lang="tr-TR" b="1" dirty="0"/>
              <a:t>	Defter İncelemesi İstenmezse %25 İndirimden Yararlanılır. </a:t>
            </a:r>
            <a:endParaRPr lang="tr-TR" dirty="0"/>
          </a:p>
          <a:p>
            <a:pPr marL="0" indent="0">
              <a:buNone/>
            </a:pPr>
            <a:r>
              <a:rPr lang="tr-TR" b="1" dirty="0"/>
              <a:t>	%9’un %25 Eksiği %6.75 </a:t>
            </a:r>
            <a:endParaRPr lang="tr-TR" dirty="0"/>
          </a:p>
          <a:p>
            <a:pPr marL="0" indent="0">
              <a:buNone/>
            </a:pPr>
            <a:r>
              <a:rPr lang="tr-TR" b="1" dirty="0"/>
              <a:t>		1.125.000, x 0,0675= 75.937,50- TL </a:t>
            </a:r>
            <a:endParaRPr lang="tr-TR" dirty="0"/>
          </a:p>
          <a:p>
            <a:pPr marL="0" indent="0">
              <a:buNone/>
            </a:pPr>
            <a:r>
              <a:rPr lang="tr-TR" b="1" dirty="0"/>
              <a:t>	Bildirilmesi Gereken Asgari İşçilik Tutarı  </a:t>
            </a:r>
            <a:r>
              <a:rPr lang="tr-TR" b="1" dirty="0"/>
              <a:t>75.937,50</a:t>
            </a:r>
            <a:r>
              <a:rPr lang="tr-TR" b="1" dirty="0"/>
              <a:t>- TL Üstünde İse İlişiksizlik Belgesi Verilir. </a:t>
            </a:r>
            <a:endParaRPr lang="tr-TR" dirty="0"/>
          </a:p>
        </p:txBody>
      </p:sp>
    </p:spTree>
    <p:extLst>
      <p:ext uri="{BB962C8B-B14F-4D97-AF65-F5344CB8AC3E}">
        <p14:creationId xmlns:p14="http://schemas.microsoft.com/office/powerpoint/2010/main" val="2558500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8474" y="140678"/>
            <a:ext cx="10508566" cy="6717322"/>
          </a:xfrm>
        </p:spPr>
        <p:txBody>
          <a:bodyPr>
            <a:noAutofit/>
          </a:bodyPr>
          <a:lstStyle/>
          <a:p>
            <a:r>
              <a:rPr lang="tr-TR" sz="1800" dirty="0"/>
              <a:t>	</a:t>
            </a:r>
          </a:p>
          <a:p>
            <a:pPr lvl="0" algn="ctr" defTabSz="914400" fontAlgn="base">
              <a:lnSpc>
                <a:spcPts val="5400"/>
              </a:lnSpc>
              <a:spcBef>
                <a:spcPct val="0"/>
              </a:spcBef>
              <a:spcAft>
                <a:spcPts val="0"/>
              </a:spcAft>
              <a:buClr>
                <a:srgbClr val="ED4747"/>
              </a:buClr>
              <a:buSzTx/>
              <a:tabLst>
                <a:tab pos="0" algn="l"/>
              </a:tabLst>
              <a:defRPr/>
            </a:pPr>
            <a:endParaRPr lang="tr-TR" sz="3200" b="1" dirty="0">
              <a:solidFill>
                <a:schemeClr val="bg1"/>
              </a:solidFill>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endParaRPr lang="tr-TR" sz="3200" b="1" dirty="0">
              <a:solidFill>
                <a:schemeClr val="bg1"/>
              </a:solidFill>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endParaRPr lang="tr-TR" sz="3200" b="1" dirty="0">
              <a:solidFill>
                <a:schemeClr val="bg1"/>
              </a:solidFill>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r>
              <a:rPr lang="tr-TR" sz="3200" b="1" dirty="0">
                <a:solidFill>
                  <a:schemeClr val="bg1"/>
                </a:solidFill>
                <a:latin typeface="Bookman Old Style" pitchFamily="18" charset="0"/>
              </a:rPr>
              <a:t>TEŞEKKÜRLER </a:t>
            </a:r>
          </a:p>
          <a:p>
            <a:pPr lvl="0" algn="ctr" defTabSz="914400" fontAlgn="base">
              <a:lnSpc>
                <a:spcPts val="5400"/>
              </a:lnSpc>
              <a:spcBef>
                <a:spcPct val="0"/>
              </a:spcBef>
              <a:spcAft>
                <a:spcPts val="0"/>
              </a:spcAft>
              <a:buClr>
                <a:srgbClr val="ED4747"/>
              </a:buClr>
              <a:buSzTx/>
              <a:tabLst>
                <a:tab pos="0" algn="l"/>
              </a:tabLst>
              <a:defRPr/>
            </a:pPr>
            <a:endParaRPr lang="tr-TR" sz="3200" b="1" dirty="0">
              <a:solidFill>
                <a:schemeClr val="bg1"/>
              </a:solidFill>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endParaRPr lang="tr-TR" sz="3200" b="1" dirty="0">
              <a:solidFill>
                <a:schemeClr val="bg1"/>
              </a:solidFill>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endParaRPr lang="tr-TR" sz="3200" b="1" dirty="0">
              <a:solidFill>
                <a:schemeClr val="bg1"/>
              </a:solidFill>
              <a:latin typeface="Bookman Old Style" pitchFamily="18" charset="0"/>
            </a:endParaRPr>
          </a:p>
          <a:p>
            <a:pPr lvl="0" algn="ctr" defTabSz="914400" fontAlgn="base">
              <a:lnSpc>
                <a:spcPts val="5400"/>
              </a:lnSpc>
              <a:spcBef>
                <a:spcPct val="0"/>
              </a:spcBef>
              <a:spcAft>
                <a:spcPts val="0"/>
              </a:spcAft>
              <a:buClr>
                <a:srgbClr val="ED4747"/>
              </a:buClr>
              <a:buSzTx/>
              <a:tabLst>
                <a:tab pos="0" algn="l"/>
              </a:tabLst>
              <a:defRPr/>
            </a:pPr>
            <a:r>
              <a:rPr lang="tr-TR" sz="3200" b="1" dirty="0">
                <a:solidFill>
                  <a:schemeClr val="bg1"/>
                </a:solidFill>
                <a:latin typeface="Bookman Old Style" pitchFamily="18" charset="0"/>
              </a:rPr>
              <a:t>					</a:t>
            </a:r>
            <a:r>
              <a:rPr lang="tr-TR" sz="3200" b="1" i="1" dirty="0">
                <a:solidFill>
                  <a:schemeClr val="bg1"/>
                </a:solidFill>
                <a:latin typeface="Bookman Old Style" pitchFamily="18" charset="0"/>
              </a:rPr>
              <a:t>YMM   Murat ALTUNSABAK</a:t>
            </a:r>
            <a:endParaRPr lang="tr-TR" sz="3200" b="1" i="1" dirty="0">
              <a:solidFill>
                <a:schemeClr val="bg1"/>
              </a:solidFill>
              <a:effectLst>
                <a:outerShdw blurRad="38100" dist="38100" dir="2700000" algn="tl">
                  <a:srgbClr val="FFFFFF"/>
                </a:outerShdw>
              </a:effectLst>
              <a:latin typeface="Bookman Old Style" pitchFamily="18" charset="0"/>
            </a:endParaRPr>
          </a:p>
          <a:p>
            <a:pPr lvl="0" algn="ctr" defTabSz="914400" fontAlgn="base">
              <a:spcBef>
                <a:spcPct val="0"/>
              </a:spcBef>
              <a:spcAft>
                <a:spcPct val="0"/>
              </a:spcAft>
              <a:buClr>
                <a:srgbClr val="ED4747"/>
              </a:buClr>
              <a:buSzTx/>
              <a:tabLst>
                <a:tab pos="0" algn="l"/>
              </a:tabLst>
            </a:pPr>
            <a:endParaRPr lang="tr-TR" sz="3200" b="1" i="1" u="sng" dirty="0">
              <a:solidFill>
                <a:schemeClr val="bg1"/>
              </a:solidFill>
              <a:latin typeface="Arial" charset="0"/>
            </a:endParaRPr>
          </a:p>
          <a:p>
            <a:pPr lvl="0" algn="ctr" fontAlgn="base">
              <a:lnSpc>
                <a:spcPts val="5400"/>
              </a:lnSpc>
              <a:spcBef>
                <a:spcPts val="0"/>
              </a:spcBef>
              <a:buClr>
                <a:srgbClr val="ED4747"/>
              </a:buClr>
              <a:tabLst>
                <a:tab pos="0" algn="l"/>
              </a:tabLst>
              <a:defRPr/>
            </a:pPr>
            <a:endParaRPr lang="tr-TR" sz="6000" b="1" i="1" dirty="0">
              <a:solidFill>
                <a:schemeClr val="bg1"/>
              </a:solidFill>
              <a:effectLst>
                <a:outerShdw blurRad="38100" dist="38100" dir="2700000" algn="tl">
                  <a:srgbClr val="000000">
                    <a:alpha val="43137"/>
                  </a:srgbClr>
                </a:outerShdw>
              </a:effectLst>
              <a:latin typeface="Bookman Old Style" pitchFamily="18" charset="0"/>
            </a:endParaRPr>
          </a:p>
          <a:p>
            <a:pPr>
              <a:lnSpc>
                <a:spcPct val="100000"/>
              </a:lnSpc>
              <a:spcBef>
                <a:spcPts val="0"/>
              </a:spcBef>
            </a:pPr>
            <a:endParaRPr lang="tr-TR" sz="1400" b="1" i="1" dirty="0">
              <a:solidFill>
                <a:schemeClr val="bg1"/>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3601099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57238"/>
          </a:xfrm>
        </p:spPr>
        <p:txBody>
          <a:bodyPr>
            <a:normAutofit fontScale="90000"/>
          </a:bodyPr>
          <a:lstStyle/>
          <a:p>
            <a:pPr algn="ctr"/>
            <a:r>
              <a:rPr lang="tr-TR" b="1" dirty="0"/>
              <a:t>TİCARİ KAZANÇ- DEĞER ARTIŞ KAZANCI AYIRIMI</a:t>
            </a:r>
          </a:p>
        </p:txBody>
      </p:sp>
      <p:sp>
        <p:nvSpPr>
          <p:cNvPr id="3" name="İçerik Yer Tutucusu 2"/>
          <p:cNvSpPr>
            <a:spLocks noGrp="1"/>
          </p:cNvSpPr>
          <p:nvPr>
            <p:ph idx="1"/>
          </p:nvPr>
        </p:nvSpPr>
        <p:spPr>
          <a:xfrm>
            <a:off x="838200" y="1195754"/>
            <a:ext cx="10515600" cy="4981209"/>
          </a:xfrm>
        </p:spPr>
        <p:txBody>
          <a:bodyPr>
            <a:normAutofit/>
          </a:bodyPr>
          <a:lstStyle/>
          <a:p>
            <a:pPr marL="0" indent="0" algn="just">
              <a:buNone/>
            </a:pPr>
            <a:r>
              <a:rPr lang="tr-TR" dirty="0"/>
              <a:t>		Gayrimenkul alım satım işleri devamlı olarak, bir meslek halinde sürdürülüyorsa elde edilen kazanç ticari kazançtır.</a:t>
            </a:r>
          </a:p>
          <a:p>
            <a:pPr marL="0" indent="0">
              <a:buNone/>
            </a:pPr>
            <a:r>
              <a:rPr lang="tr-TR" dirty="0"/>
              <a:t>	Devamlılık unsurunu belirleyen  en belirleyici ölçüt: kazanç doğuran işlem sayısındaki  çokluktur.</a:t>
            </a:r>
          </a:p>
          <a:p>
            <a:pPr marL="0" indent="0">
              <a:buNone/>
            </a:pPr>
            <a:r>
              <a:rPr lang="tr-TR" dirty="0"/>
              <a:t>	Gayrimenkullerin </a:t>
            </a:r>
            <a:r>
              <a:rPr lang="tr-TR" b="1" dirty="0"/>
              <a:t>aynı takvim  yılı içerisinde birden fazla </a:t>
            </a:r>
            <a:r>
              <a:rPr lang="tr-TR" dirty="0"/>
              <a:t>veya </a:t>
            </a:r>
            <a:r>
              <a:rPr lang="tr-TR" b="1" dirty="0"/>
              <a:t>takip eden birden fazla takvim yılında art arda </a:t>
            </a:r>
            <a:r>
              <a:rPr lang="tr-TR" dirty="0"/>
              <a:t>satılmış olması</a:t>
            </a:r>
          </a:p>
          <a:p>
            <a:pPr marL="0" indent="0">
              <a:buNone/>
            </a:pPr>
            <a:r>
              <a:rPr lang="tr-TR" dirty="0"/>
              <a:t>	 Gayrimenkul alım satımında  ticari bir amaç yoksa şahsi  ihtiyacın karşılanması ya da  servetin korunması  amacıyla yapılıyorsa elde edilen kazanç değer artış  kazancı olarak değerlendirilir.</a:t>
            </a:r>
          </a:p>
        </p:txBody>
      </p:sp>
    </p:spTree>
    <p:extLst>
      <p:ext uri="{BB962C8B-B14F-4D97-AF65-F5344CB8AC3E}">
        <p14:creationId xmlns:p14="http://schemas.microsoft.com/office/powerpoint/2010/main" val="76299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2369"/>
            <a:ext cx="10515600" cy="5684594"/>
          </a:xfrm>
        </p:spPr>
        <p:txBody>
          <a:bodyPr>
            <a:normAutofit lnSpcReduction="10000"/>
          </a:bodyPr>
          <a:lstStyle/>
          <a:p>
            <a:pPr marL="0" indent="0" algn="just">
              <a:buNone/>
            </a:pPr>
            <a:r>
              <a:rPr lang="tr-TR" b="1" dirty="0"/>
              <a:t>YAPI RUHSATI (İNŞAAT RUHSATI</a:t>
            </a:r>
            <a:r>
              <a:rPr lang="tr-TR" dirty="0"/>
              <a:t>) : Belediye sınırları içinde kalan yerlerde inşa edilecek yapılar için Belediye İmar Kanunu, İmar  Planı ve Yönetmelik hükümlerine göre, yapı sahibi, yapı müteahhidi, şantiye şefi, tüm proje müellifleri ve yapı denetim kuruluşu yetkilisi, denetim sorumlusu mimar veya mühendisin imzaları alınarak usulüne uygun olarak düzenlenen belgedir.</a:t>
            </a:r>
          </a:p>
          <a:p>
            <a:pPr marL="0" indent="0" algn="just">
              <a:buNone/>
            </a:pPr>
            <a:endParaRPr lang="tr-TR" dirty="0"/>
          </a:p>
          <a:p>
            <a:pPr marL="0" indent="0">
              <a:buNone/>
            </a:pPr>
            <a:r>
              <a:rPr lang="tr-TR" b="1" dirty="0"/>
              <a:t>KAT İRTİFAKI</a:t>
            </a:r>
            <a:r>
              <a:rPr lang="tr-TR" dirty="0"/>
              <a:t>: Bir arsa üzerinde yapılmakta olan yapının daire ve işyeri üzerinde, arsa payına bağlı olarak kurulan kullanma hakkına denir.</a:t>
            </a:r>
          </a:p>
          <a:p>
            <a:pPr marL="0" indent="0">
              <a:buNone/>
            </a:pPr>
            <a:endParaRPr lang="tr-TR" dirty="0"/>
          </a:p>
          <a:p>
            <a:pPr marL="0" indent="0">
              <a:buNone/>
            </a:pPr>
            <a:r>
              <a:rPr lang="tr-TR" b="1" dirty="0"/>
              <a:t>YAPI KULLANMA İZNİ (İSKAN RAPORU): </a:t>
            </a:r>
            <a:r>
              <a:rPr lang="tr-TR" dirty="0"/>
              <a:t>Tasdikli projesine göre bina tamamen bittiği taktirde tamamına, kısmen tamamlanmış binalarda ise tamamlanan kısımlarına kullanma izni veren belgedir.</a:t>
            </a:r>
          </a:p>
          <a:p>
            <a:pPr marL="0" indent="0">
              <a:buNone/>
            </a:pPr>
            <a:endParaRPr lang="tr-TR" dirty="0"/>
          </a:p>
          <a:p>
            <a:pPr marL="0" indent="0">
              <a:buNone/>
            </a:pPr>
            <a:r>
              <a:rPr lang="tr-TR" b="1" dirty="0"/>
              <a:t>KAT MÜLKİYETİ: </a:t>
            </a:r>
            <a:r>
              <a:rPr lang="tr-TR" dirty="0"/>
              <a:t>Tamamlanmış bir yapının daire ve işyeri gibi bölümlerinden üzerinde, o gayrimenkulün maliki veya ortak malikleri tarafından, bağımsız mülkiyet hakkı kurulmasına denir.</a:t>
            </a:r>
          </a:p>
        </p:txBody>
      </p:sp>
    </p:spTree>
    <p:extLst>
      <p:ext uri="{BB962C8B-B14F-4D97-AF65-F5344CB8AC3E}">
        <p14:creationId xmlns:p14="http://schemas.microsoft.com/office/powerpoint/2010/main" val="27226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6098"/>
            <a:ext cx="10515600" cy="5740865"/>
          </a:xfrm>
        </p:spPr>
        <p:txBody>
          <a:bodyPr>
            <a:normAutofit/>
          </a:bodyPr>
          <a:lstStyle/>
          <a:p>
            <a:pPr marL="0" indent="0" algn="ctr">
              <a:buNone/>
            </a:pPr>
            <a:r>
              <a:rPr lang="tr-TR" b="1" dirty="0"/>
              <a:t>TAPU HARCI</a:t>
            </a:r>
          </a:p>
          <a:p>
            <a:pPr marL="0" indent="0" algn="just">
              <a:buNone/>
            </a:pPr>
            <a:r>
              <a:rPr lang="tr-TR" dirty="0"/>
              <a:t>	</a:t>
            </a:r>
            <a:r>
              <a:rPr lang="tr-TR" sz="2400" b="1" dirty="0"/>
              <a:t>Harçlar Kanunu uyarınca,  gayrimenkul satış işlemlerinde tapu harcı alıcı ve satıcıdan ayrı ayrı % 0,20 (binde yirmi) oranında tahsil edilir.</a:t>
            </a:r>
          </a:p>
          <a:p>
            <a:pPr marL="0" indent="0" algn="just">
              <a:buNone/>
            </a:pPr>
            <a:r>
              <a:rPr lang="tr-TR" sz="2400" b="1" dirty="0"/>
              <a:t>	Gayrimenkul alım satımında tapu harcı, gayrimenkulün gerçek alım	satım bedeli üzerinden hesaplanır.</a:t>
            </a:r>
          </a:p>
          <a:p>
            <a:pPr marL="0" indent="0" algn="just">
              <a:buNone/>
            </a:pPr>
            <a:r>
              <a:rPr lang="tr-TR" sz="2400" b="1" dirty="0"/>
              <a:t>Gerçek alım satım bedelinin emlak vergisi değerinden az olması halinde, harç emlak vergisi değeri üzerinden hesaplanır. </a:t>
            </a:r>
          </a:p>
          <a:p>
            <a:pPr marL="0" indent="0" algn="just">
              <a:buNone/>
            </a:pPr>
            <a:r>
              <a:rPr lang="tr-TR" sz="2400" b="1" dirty="0"/>
              <a:t>	Kat ittifaklı gayrimenkul devir ve iktisaplarında harç, devir ve iktisap bedelinin tamamı üzerinden hesaplanır. (Harçlar Kanunu </a:t>
            </a:r>
            <a:r>
              <a:rPr lang="tr-TR" sz="2400" b="1" dirty="0" err="1"/>
              <a:t>md.</a:t>
            </a:r>
            <a:r>
              <a:rPr lang="tr-TR" sz="2400" b="1" dirty="0"/>
              <a:t> 63)</a:t>
            </a:r>
            <a:endParaRPr lang="tr-TR" b="1" dirty="0"/>
          </a:p>
        </p:txBody>
      </p:sp>
    </p:spTree>
    <p:extLst>
      <p:ext uri="{BB962C8B-B14F-4D97-AF65-F5344CB8AC3E}">
        <p14:creationId xmlns:p14="http://schemas.microsoft.com/office/powerpoint/2010/main" val="341817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64234"/>
            <a:ext cx="10515600" cy="5712729"/>
          </a:xfrm>
        </p:spPr>
        <p:txBody>
          <a:bodyPr>
            <a:normAutofit/>
          </a:bodyPr>
          <a:lstStyle/>
          <a:p>
            <a:endParaRPr lang="tr-TR" dirty="0"/>
          </a:p>
          <a:p>
            <a:pPr marL="0" indent="0" algn="ctr">
              <a:buNone/>
            </a:pPr>
            <a:r>
              <a:rPr lang="tr-TR" b="1" dirty="0"/>
              <a:t>SATMAK İÇİN YAPILAN ÖZEL İNŞAATLAR </a:t>
            </a:r>
            <a:endParaRPr lang="tr-TR" dirty="0"/>
          </a:p>
          <a:p>
            <a:pPr marL="0" indent="0">
              <a:buNone/>
            </a:pPr>
            <a:r>
              <a:rPr lang="tr-TR" b="1" dirty="0"/>
              <a:t>	1- Kendi Arsaları Üzerine Yapılanlar </a:t>
            </a:r>
            <a:endParaRPr lang="tr-TR" dirty="0"/>
          </a:p>
          <a:p>
            <a:pPr marL="0" indent="0">
              <a:buNone/>
            </a:pPr>
            <a:r>
              <a:rPr lang="tr-TR" b="1" dirty="0"/>
              <a:t>	2- Arsa Karşılığında Daire, Kat ve Dükkân Verilenler. </a:t>
            </a:r>
          </a:p>
          <a:p>
            <a:pPr marL="0" indent="0">
              <a:buNone/>
            </a:pPr>
            <a:endParaRPr lang="tr-TR" dirty="0"/>
          </a:p>
          <a:p>
            <a:pPr marL="0" indent="0">
              <a:buNone/>
            </a:pPr>
            <a:r>
              <a:rPr lang="tr-TR" b="1" dirty="0"/>
              <a:t>	Kendi Nam ve Hesabına Bina İnşa Ederek Başkalarına Satanların Yaptığı İnşaat GVK 42. Maddesi Kapsamına Girmez. </a:t>
            </a:r>
          </a:p>
          <a:p>
            <a:pPr marL="0" indent="0">
              <a:buNone/>
            </a:pPr>
            <a:endParaRPr lang="tr-TR" dirty="0"/>
          </a:p>
          <a:p>
            <a:pPr marL="0" indent="0" algn="just">
              <a:buNone/>
            </a:pPr>
            <a:r>
              <a:rPr lang="tr-TR" b="1" dirty="0"/>
              <a:t>	Bir Kimsenin Satmak Üzere Kendi Nam ve Hesabına Yaptığı Özel İnşaattan Dolayı Alıcıdan Tahsil Ettiği Bedel, İstihkak Bedeli Değil, Ancak Satış Bedeli Olarak İsimlendirilir. </a:t>
            </a:r>
            <a:endParaRPr lang="tr-TR" dirty="0"/>
          </a:p>
          <a:p>
            <a:pPr marL="0" indent="0" algn="just">
              <a:buNone/>
            </a:pPr>
            <a:endParaRPr lang="tr-TR" dirty="0"/>
          </a:p>
        </p:txBody>
      </p:sp>
    </p:spTree>
    <p:extLst>
      <p:ext uri="{BB962C8B-B14F-4D97-AF65-F5344CB8AC3E}">
        <p14:creationId xmlns:p14="http://schemas.microsoft.com/office/powerpoint/2010/main" val="276269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79881"/>
            <a:ext cx="10515600" cy="509665"/>
          </a:xfrm>
        </p:spPr>
        <p:txBody>
          <a:bodyPr>
            <a:normAutofit fontScale="90000"/>
          </a:bodyPr>
          <a:lstStyle/>
          <a:p>
            <a:pPr algn="ctr"/>
            <a:br>
              <a:rPr lang="tr-TR" dirty="0"/>
            </a:br>
            <a:r>
              <a:rPr lang="tr-TR" sz="2700" b="1" dirty="0"/>
              <a:t>ARSANIN DEĞERLEMESİ </a:t>
            </a:r>
            <a:endParaRPr lang="tr-TR" sz="2700" dirty="0"/>
          </a:p>
        </p:txBody>
      </p:sp>
      <p:sp>
        <p:nvSpPr>
          <p:cNvPr id="3" name="İçerik Yer Tutucusu 2"/>
          <p:cNvSpPr>
            <a:spLocks noGrp="1"/>
          </p:cNvSpPr>
          <p:nvPr>
            <p:ph idx="1"/>
          </p:nvPr>
        </p:nvSpPr>
        <p:spPr>
          <a:xfrm>
            <a:off x="838200" y="989351"/>
            <a:ext cx="10515600" cy="6056026"/>
          </a:xfrm>
        </p:spPr>
        <p:txBody>
          <a:bodyPr>
            <a:normAutofit/>
          </a:bodyPr>
          <a:lstStyle/>
          <a:p>
            <a:pPr marL="0" indent="0" algn="just">
              <a:buNone/>
            </a:pPr>
            <a:r>
              <a:rPr lang="tr-TR" dirty="0"/>
              <a:t>	</a:t>
            </a:r>
          </a:p>
          <a:p>
            <a:pPr marL="0" indent="0" algn="just">
              <a:buNone/>
            </a:pPr>
            <a:endParaRPr lang="tr-TR" b="1" dirty="0"/>
          </a:p>
          <a:p>
            <a:pPr marL="0" indent="0" algn="just">
              <a:buNone/>
            </a:pPr>
            <a:r>
              <a:rPr lang="tr-TR" b="1" dirty="0"/>
              <a:t>	Kendi Arsası Üzerine İnşaat Yapılması Durumunda Arsanın Maliyet Bedeli, Genellikle Satın Alma Tarihindeki Maliyet Bedeli Olmakta, Bu Bedele Tapu Harcı, Alışta Ödenen Komisyon Vb. Giderler Eklenmektedir. </a:t>
            </a:r>
          </a:p>
          <a:p>
            <a:pPr marL="0" indent="0" algn="just">
              <a:buNone/>
            </a:pPr>
            <a:r>
              <a:rPr lang="tr-TR" b="1" dirty="0"/>
              <a:t> 	Bununla Birlikte Eski Yıllarda Alınmış Arsalarda Maliyet Bedelini Esas Almak Arsa Maliyetini Sembolik Tutarda Bırakmaktadır. </a:t>
            </a:r>
          </a:p>
          <a:p>
            <a:pPr marL="0" indent="0" algn="just">
              <a:buNone/>
            </a:pPr>
            <a:r>
              <a:rPr lang="tr-TR" b="1" dirty="0"/>
              <a:t>	Bu Konuda Yargının Görüşü “İnşa Edilen Binanın Maliyet Bedelinin Belirlenmesinde, Arsanın Alış Bedelinin Değil,  	Son Verilen Emlak Vergisi Beyannamesinde Beyan Edilen Vergi Değerinin Esas Alınması Gerektiği ” Biçimindedir. </a:t>
            </a:r>
          </a:p>
          <a:p>
            <a:pPr marL="0" indent="0" algn="just">
              <a:buNone/>
            </a:pPr>
            <a:endParaRPr lang="tr-TR" b="1" dirty="0"/>
          </a:p>
          <a:p>
            <a:pPr marL="0" indent="0" algn="just">
              <a:buNone/>
            </a:pPr>
            <a:r>
              <a:rPr lang="tr-TR" b="1" dirty="0"/>
              <a:t>	Arsa ve Araziler İçin İnşaatın Bitimine Kadar Maliyet Bedeli Artırımı Söz Konusu İken, Enflasyon Düzeltmesinden Sonra Maliyet Bedeli Artırımı Uygulanamaz Olmuştur. </a:t>
            </a:r>
          </a:p>
          <a:p>
            <a:pPr marL="0" indent="0" algn="just">
              <a:buNone/>
            </a:pPr>
            <a:r>
              <a:rPr lang="tr-TR" b="1" dirty="0"/>
              <a:t>   	VUK Mükerrer 298. Madde Hükümleri Uygulanacaktır. </a:t>
            </a:r>
            <a:endParaRPr lang="tr-TR" dirty="0"/>
          </a:p>
          <a:p>
            <a:pPr marL="0" indent="0" algn="just">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16753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36431"/>
          </a:xfrm>
        </p:spPr>
        <p:txBody>
          <a:bodyPr>
            <a:normAutofit fontScale="90000"/>
          </a:bodyPr>
          <a:lstStyle/>
          <a:p>
            <a:pPr algn="ctr"/>
            <a:br>
              <a:rPr lang="tr-TR" dirty="0"/>
            </a:br>
            <a:r>
              <a:rPr lang="tr-TR" sz="2700" b="1" dirty="0"/>
              <a:t>İşletmeye Dahil Olan maliyeti 100.000- TL Olan Arsanın Üzerine İnşaat Yapılması </a:t>
            </a:r>
            <a:endParaRPr lang="tr-TR" dirty="0"/>
          </a:p>
        </p:txBody>
      </p:sp>
      <p:sp>
        <p:nvSpPr>
          <p:cNvPr id="3" name="İçerik Yer Tutucusu 2"/>
          <p:cNvSpPr>
            <a:spLocks noGrp="1"/>
          </p:cNvSpPr>
          <p:nvPr>
            <p:ph idx="1"/>
          </p:nvPr>
        </p:nvSpPr>
        <p:spPr>
          <a:xfrm>
            <a:off x="838200" y="1558977"/>
            <a:ext cx="10515600" cy="5066906"/>
          </a:xfrm>
        </p:spPr>
        <p:txBody>
          <a:bodyPr>
            <a:normAutofit fontScale="92500" lnSpcReduction="20000"/>
          </a:bodyPr>
          <a:lstStyle/>
          <a:p>
            <a:pPr marL="0" indent="0">
              <a:buNone/>
            </a:pPr>
            <a:endParaRPr lang="tr-TR" dirty="0"/>
          </a:p>
          <a:p>
            <a:pPr marL="0" indent="0">
              <a:buNone/>
            </a:pPr>
            <a:r>
              <a:rPr lang="tr-TR" b="1" dirty="0"/>
              <a:t>------------------------	 Arsa İşletmeye Dahilse Yapılacak Kayıt --------------</a:t>
            </a:r>
          </a:p>
          <a:p>
            <a:pPr marL="0" indent="0">
              <a:buNone/>
            </a:pPr>
            <a:r>
              <a:rPr lang="sv-SE" dirty="0"/>
              <a:t> </a:t>
            </a:r>
            <a:r>
              <a:rPr lang="sv-SE" b="1" dirty="0"/>
              <a:t>151- </a:t>
            </a:r>
            <a:r>
              <a:rPr lang="tr-TR" b="1" dirty="0"/>
              <a:t> </a:t>
            </a:r>
            <a:r>
              <a:rPr lang="sv-SE" b="1" dirty="0"/>
              <a:t>YARI MAMULLER HS.</a:t>
            </a:r>
            <a:r>
              <a:rPr lang="tr-TR" b="1" dirty="0"/>
              <a:t>.            100.000</a:t>
            </a:r>
          </a:p>
          <a:p>
            <a:pPr marL="0" indent="0">
              <a:buNone/>
            </a:pPr>
            <a:r>
              <a:rPr lang="tr-TR" b="1" dirty="0"/>
              <a:t>	</a:t>
            </a:r>
            <a:r>
              <a:rPr lang="sv-SE" b="1" dirty="0"/>
              <a:t> </a:t>
            </a:r>
            <a:r>
              <a:rPr lang="tr-TR" b="1" dirty="0"/>
              <a:t>	   </a:t>
            </a:r>
            <a:r>
              <a:rPr lang="sv-SE" b="1" dirty="0"/>
              <a:t>151- </a:t>
            </a:r>
            <a:r>
              <a:rPr lang="tr-TR" b="1" dirty="0"/>
              <a:t> 02</a:t>
            </a:r>
            <a:r>
              <a:rPr lang="it-IT" dirty="0"/>
              <a:t> </a:t>
            </a:r>
            <a:r>
              <a:rPr lang="it-IT" b="1" dirty="0"/>
              <a:t>Arsa Payı</a:t>
            </a:r>
            <a:endParaRPr lang="es-ES" b="1" dirty="0"/>
          </a:p>
          <a:p>
            <a:pPr marL="0" indent="0">
              <a:buNone/>
            </a:pPr>
            <a:r>
              <a:rPr lang="tr-TR" b="1" dirty="0"/>
              <a:t>		                      250 ARSA VE ARAZİLER  	             100.000</a:t>
            </a:r>
          </a:p>
          <a:p>
            <a:pPr marL="0" indent="0">
              <a:buNone/>
            </a:pPr>
            <a:r>
              <a:rPr lang="tr-TR" b="1" dirty="0"/>
              <a:t>		</a:t>
            </a:r>
          </a:p>
          <a:p>
            <a:pPr marL="0" indent="0">
              <a:buNone/>
            </a:pPr>
            <a:r>
              <a:rPr lang="tr-TR" b="1" dirty="0"/>
              <a:t>	</a:t>
            </a:r>
            <a:r>
              <a:rPr lang="tr-TR" sz="2100" b="1" dirty="0"/>
              <a:t>Örnek:  2000 yılında  100.000.-TL’ye almış olduğumuz arsa üzerine 2016 yılında inşaat yapmaya karar verdik. Arsanın 2016 yılı Emlak Vergi Değeri ise  750.000-TL’dir</a:t>
            </a:r>
          </a:p>
          <a:p>
            <a:pPr marL="0" indent="0">
              <a:buNone/>
            </a:pPr>
            <a:r>
              <a:rPr lang="tr-TR" sz="2100" b="1" dirty="0"/>
              <a:t>_______________ Arsa Değerleme Kaydı _______________________</a:t>
            </a:r>
          </a:p>
          <a:p>
            <a:pPr marL="0" indent="0">
              <a:buNone/>
            </a:pPr>
            <a:r>
              <a:rPr lang="tr-TR" sz="2100" b="1" dirty="0"/>
              <a:t>	</a:t>
            </a:r>
            <a:r>
              <a:rPr lang="it-IT" sz="2100" b="1" dirty="0"/>
              <a:t>250- ARSA VE ARAZİLER HS. </a:t>
            </a:r>
            <a:r>
              <a:rPr lang="tr-TR" sz="2100" b="1" dirty="0"/>
              <a:t>  650.000</a:t>
            </a:r>
            <a:r>
              <a:rPr lang="it-IT" sz="2100" b="1" dirty="0"/>
              <a:t>-</a:t>
            </a:r>
          </a:p>
          <a:p>
            <a:pPr marL="457200" lvl="1" indent="0">
              <a:buNone/>
            </a:pPr>
            <a:r>
              <a:rPr lang="tr-TR" sz="2100" b="1" dirty="0"/>
              <a:t>				331 ORTAKLARA BORÇLAR  650.000.-</a:t>
            </a:r>
          </a:p>
          <a:p>
            <a:pPr marL="0" indent="0">
              <a:buNone/>
            </a:pPr>
            <a:r>
              <a:rPr lang="tr-TR" sz="2100" b="1" dirty="0"/>
              <a:t>	_______________ Ruhsat Alınınca Yapılacak Kayıt ____________________</a:t>
            </a:r>
          </a:p>
          <a:p>
            <a:pPr marL="0" indent="0">
              <a:buNone/>
            </a:pPr>
            <a:r>
              <a:rPr lang="tr-TR" sz="2100" b="1" dirty="0"/>
              <a:t>		</a:t>
            </a:r>
            <a:r>
              <a:rPr lang="sv-SE" sz="2100" b="1" dirty="0"/>
              <a:t>151- YARI MAMULLER HS. </a:t>
            </a:r>
            <a:r>
              <a:rPr lang="tr-TR" sz="2100" b="1" dirty="0"/>
              <a:t>   750.000</a:t>
            </a:r>
            <a:endParaRPr lang="sv-SE" sz="2100" b="1" dirty="0"/>
          </a:p>
          <a:p>
            <a:pPr marL="914400" lvl="2" indent="0">
              <a:buNone/>
            </a:pPr>
            <a:r>
              <a:rPr lang="tr-TR" sz="2100" b="1" dirty="0"/>
              <a:t>					</a:t>
            </a:r>
            <a:r>
              <a:rPr lang="it-IT" sz="2100" b="1" dirty="0"/>
              <a:t>250- ARSA VE ARAZİLER HS. </a:t>
            </a:r>
            <a:r>
              <a:rPr lang="tr-TR" sz="2100" b="1" dirty="0"/>
              <a:t>         750.000</a:t>
            </a:r>
          </a:p>
        </p:txBody>
      </p:sp>
    </p:spTree>
    <p:extLst>
      <p:ext uri="{BB962C8B-B14F-4D97-AF65-F5344CB8AC3E}">
        <p14:creationId xmlns:p14="http://schemas.microsoft.com/office/powerpoint/2010/main" val="3623310336"/>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846</TotalTime>
  <Words>498</Words>
  <Application>Microsoft Office PowerPoint</Application>
  <PresentationFormat>Geniş ekran</PresentationFormat>
  <Paragraphs>363</Paragraphs>
  <Slides>39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39</vt:i4>
      </vt:variant>
    </vt:vector>
  </HeadingPairs>
  <TitlesOfParts>
    <vt:vector size="46" baseType="lpstr">
      <vt:lpstr>Arial</vt:lpstr>
      <vt:lpstr>Bookman Old Style</vt:lpstr>
      <vt:lpstr>Calibri</vt:lpstr>
      <vt:lpstr>Century Gothic</vt:lpstr>
      <vt:lpstr>Times New Roman</vt:lpstr>
      <vt:lpstr>Wingdings 3</vt:lpstr>
      <vt:lpstr>Dilim</vt:lpstr>
      <vt:lpstr>PowerPoint Sunusu</vt:lpstr>
      <vt:lpstr> VERGİ HUKUKU YÖNÜNDEN İNŞAATLAR </vt:lpstr>
      <vt:lpstr>ÖZEL İNŞAATLAR</vt:lpstr>
      <vt:lpstr>TİCARİ KAZANÇ- DEĞER ARTIŞ KAZANCI AYIRIMI</vt:lpstr>
      <vt:lpstr>PowerPoint Sunusu</vt:lpstr>
      <vt:lpstr>PowerPoint Sunusu</vt:lpstr>
      <vt:lpstr>PowerPoint Sunusu</vt:lpstr>
      <vt:lpstr> ARSANIN DEĞERLEMESİ </vt:lpstr>
      <vt:lpstr> İşletmeye Dahil Olan maliyeti 100.000- TL Olan Arsanın Üzerine İnşaat Yapılması </vt:lpstr>
      <vt:lpstr>ARSANIN SATIN ALINMASI DURUMUNDA KAYIT </vt:lpstr>
      <vt:lpstr> inşaat yapılacak arsanın, işletmesinde kayıtlı gerçek kişi veya  kurumdan alınması halinde , doğal olarak tapu senedine bağlı olarak  satış bedeli + % 18 kdv fatura düzenleneceğinden burada fatura  bilgilerine göre kayıt yapmamız gerekiyor </vt:lpstr>
      <vt:lpstr>PowerPoint Sunusu</vt:lpstr>
      <vt:lpstr>PowerPoint Sunusu</vt:lpstr>
      <vt:lpstr>GENEL ÜRETİM GİDERİ</vt:lpstr>
      <vt:lpstr>PowerPoint Sunusu</vt:lpstr>
      <vt:lpstr> YAPI DENETİM FATURASI </vt:lpstr>
      <vt:lpstr>PowerPoint Sunusu</vt:lpstr>
      <vt:lpstr>PowerPoint Sunusu</vt:lpstr>
      <vt:lpstr>PowerPoint Sunusu</vt:lpstr>
      <vt:lpstr>İNŞAAT MALZEME ALIŞLARI</vt:lpstr>
      <vt:lpstr>TAŞERONLARA YAPTIRILAN İŞLER</vt:lpstr>
      <vt:lpstr>İşçilik giderleri</vt:lpstr>
      <vt:lpstr>PowerPoint Sunusu</vt:lpstr>
      <vt:lpstr>PowerPoint Sunusu</vt:lpstr>
      <vt:lpstr> Arsa Payından 3 Nolu Daire 250.000 -TL Satıldı. Parası Peşin Alındı. </vt:lpstr>
      <vt:lpstr> ARSA SAHİBİNE YAPILAN DAİRE TESLİMLERİNDE KDV </vt:lpstr>
      <vt:lpstr>Emsal Bedel</vt:lpstr>
      <vt:lpstr>PowerPoint Sunusu</vt:lpstr>
      <vt:lpstr>TAMAMLANAN İNŞAATIN MALİYET TESPİTİ</vt:lpstr>
      <vt:lpstr>MÜTEAHHİTE KALAN DAİRELERİN MALİYET KAYDI</vt:lpstr>
      <vt:lpstr>MÜTEAHHİTE AİT DAİRE VE İŞYERİ SATIŞ KAYDI </vt:lpstr>
      <vt:lpstr>SATILAN DAİRELERİN MALİYET KAYDI </vt:lpstr>
      <vt:lpstr> kat karşılığı  teslimlerde muhasebe kayıtları</vt:lpstr>
      <vt:lpstr>ARSA SAHİBİ  Mükellef ise MUHASEBE KAYITLARI </vt:lpstr>
      <vt:lpstr>MÜTEAHHİTİN ARSA PAYINA AİT DÜZENLEYECEĞİ FATURA VE KAYITLAR  (arsa sahibi mükellef  olması durumu)  </vt:lpstr>
      <vt:lpstr>MÜTEAHHİTİN ARSA PAYINA AİT DÜZENLEYECEĞİ FATURA VE KAYITLAR   (arsa sahibi mükellef  olmaması durumu) </vt:lpstr>
      <vt:lpstr> ASGARİ İŞÇİLİK HESABI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ÜRETİM GİDERİ</dc:title>
  <dc:creator>toshiba pc</dc:creator>
  <cp:lastModifiedBy>toshiba pc</cp:lastModifiedBy>
  <cp:revision>78</cp:revision>
  <dcterms:created xsi:type="dcterms:W3CDTF">2017-02-17T07:09:09Z</dcterms:created>
  <dcterms:modified xsi:type="dcterms:W3CDTF">2017-02-20T07:00:29Z</dcterms:modified>
</cp:coreProperties>
</file>